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61" r:id="rId3"/>
    <p:sldId id="308" r:id="rId4"/>
    <p:sldId id="323" r:id="rId5"/>
    <p:sldId id="302" r:id="rId6"/>
    <p:sldId id="362" r:id="rId7"/>
    <p:sldId id="372" r:id="rId8"/>
    <p:sldId id="364" r:id="rId9"/>
    <p:sldId id="363" r:id="rId10"/>
    <p:sldId id="373" r:id="rId11"/>
    <p:sldId id="365" r:id="rId12"/>
    <p:sldId id="366" r:id="rId13"/>
    <p:sldId id="376" r:id="rId14"/>
    <p:sldId id="374" r:id="rId15"/>
    <p:sldId id="369" r:id="rId16"/>
    <p:sldId id="367" r:id="rId17"/>
    <p:sldId id="375" r:id="rId18"/>
    <p:sldId id="368" r:id="rId19"/>
    <p:sldId id="307" r:id="rId20"/>
    <p:sldId id="292" r:id="rId21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98"/>
    <a:srgbClr val="003298"/>
    <a:srgbClr val="0036A2"/>
    <a:srgbClr val="004991"/>
    <a:srgbClr val="3764A5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7" autoAdjust="0"/>
    <p:restoredTop sz="93635"/>
  </p:normalViewPr>
  <p:slideViewPr>
    <p:cSldViewPr snapToGrid="0">
      <p:cViewPr varScale="1">
        <p:scale>
          <a:sx n="105" d="100"/>
          <a:sy n="105" d="100"/>
        </p:scale>
        <p:origin x="1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7" name="Shape 5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4372738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80149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00123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777860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36703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379665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89768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34556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691393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21140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48358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5861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73179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90827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03363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10441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04245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41638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Click to edit Master subtitle style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466" name="Shape 466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467" name="Shape 467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470" name="Shape 470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471" name="Shape 471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474" name="Shape 474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475" name="Shape 475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478" name="Shape 478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479" name="Shape 479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482" name="Shape 482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483" name="Shape 483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486" name="Shape 486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487" name="Shape 487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490" name="Shape 490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491" name="Shape 491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Click to edit Master subtitle style</a:t>
            </a:r>
          </a:p>
        </p:txBody>
      </p:sp>
      <p:sp>
        <p:nvSpPr>
          <p:cNvPr id="492" name="Shape 492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495" name="Shape 4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496" name="Shape 496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497" name="Shape 497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500" name="Shape 500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solidFill>
            <a:srgbClr val="004990"/>
          </a:solidFill>
        </p:spPr>
        <p:txBody>
          <a:bodyPr anchor="t">
            <a:noAutofit/>
          </a:bodyPr>
          <a:lstStyle>
            <a:lvl1pPr algn="l">
              <a:defRPr sz="4000" b="1" cap="all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01" name="Shape 501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502" name="Shape 502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505" name="Shape 5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06" name="Shape 50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507" name="Shape 507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510" name="Shape 510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11" name="Shape 511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04990"/>
                </a:solidFill>
              </a:rPr>
              <a:t>Click to edit Master text styles</a:t>
            </a:r>
          </a:p>
        </p:txBody>
      </p:sp>
      <p:sp>
        <p:nvSpPr>
          <p:cNvPr id="512" name="Shape 512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515" name="Shape 5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16" name="Shape 516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519" name="Shape 519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522" name="Shape 522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  <a:solidFill>
            <a:srgbClr val="004990"/>
          </a:solidFill>
        </p:spPr>
        <p:txBody>
          <a:bodyPr anchor="b">
            <a:noAutofit/>
          </a:bodyPr>
          <a:lstStyle>
            <a:lvl1pPr algn="l">
              <a:defRPr sz="2000" b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23" name="Shape 52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524" name="Shape 524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527" name="Shape 52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  <a:solidFill>
            <a:srgbClr val="004990"/>
          </a:solidFill>
        </p:spPr>
        <p:txBody>
          <a:bodyPr anchor="b">
            <a:noAutofit/>
          </a:bodyPr>
          <a:lstStyle>
            <a:lvl1pPr algn="l">
              <a:defRPr sz="2000" b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28" name="Shape 528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04990"/>
                </a:solidFill>
              </a:rPr>
              <a:t>Click to edit Master text styles</a:t>
            </a:r>
          </a:p>
        </p:txBody>
      </p:sp>
      <p:sp>
        <p:nvSpPr>
          <p:cNvPr id="529" name="Shape 529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532" name="Shape 5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33" name="Shape 533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534" name="Shape 534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537" name="Shape 537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38" name="Shape 538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539" name="Shape 539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542" name="Shape 542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543" name="Shape 543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546" name="Shape 546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547" name="Shape 547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550" name="Shape 550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551" name="Shape 551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solidFill>
            <a:srgbClr val="004990"/>
          </a:solidFill>
        </p:spPr>
        <p:txBody>
          <a:bodyPr anchor="t">
            <a:noAutofit/>
          </a:bodyPr>
          <a:lstStyle>
            <a:lvl1pPr algn="l">
              <a:defRPr sz="4000" b="1" cap="all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554" name="Shape 554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555" name="Shape 555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558" name="Shape 558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559" name="Shape 559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562" name="Shape 562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563" name="Shape 563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566" name="Shape 566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567" name="Shape 567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570" name="Shape 570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571" name="Shape 571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574" name="Shape 574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575" name="Shape 575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04990"/>
                </a:solidFill>
              </a:rPr>
              <a:t>Click to edit Master text styles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  <a:solidFill>
            <a:srgbClr val="004990"/>
          </a:solidFill>
        </p:spPr>
        <p:txBody>
          <a:bodyPr anchor="b">
            <a:noAutofit/>
          </a:bodyPr>
          <a:lstStyle>
            <a:lvl1pPr algn="l">
              <a:defRPr sz="2000" b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  <a:solidFill>
            <a:srgbClr val="004990"/>
          </a:solidFill>
        </p:spPr>
        <p:txBody>
          <a:bodyPr anchor="b">
            <a:noAutofit/>
          </a:bodyPr>
          <a:lstStyle>
            <a:lvl1pPr algn="l">
              <a:defRPr sz="2000" b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04990"/>
                </a:solidFill>
              </a:rPr>
              <a:t>Click to edit Master text styles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Click to edit Master subtitle style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Click to edit Master text styles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solidFill>
            <a:srgbClr val="004990"/>
          </a:solidFill>
        </p:spPr>
        <p:txBody>
          <a:bodyPr anchor="t">
            <a:noAutofit/>
          </a:bodyPr>
          <a:lstStyle>
            <a:lvl1pPr algn="l">
              <a:defRPr sz="4000" b="1" cap="all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04990"/>
                </a:solidFill>
              </a:rPr>
              <a:t>Click to edit Master text styles</a:t>
            </a:r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  <a:solidFill>
            <a:srgbClr val="004990"/>
          </a:solidFill>
        </p:spPr>
        <p:txBody>
          <a:bodyPr anchor="b">
            <a:noAutofit/>
          </a:bodyPr>
          <a:lstStyle>
            <a:lvl1pPr algn="l">
              <a:defRPr sz="2000" b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  <a:solidFill>
            <a:srgbClr val="004990"/>
          </a:solidFill>
        </p:spPr>
        <p:txBody>
          <a:bodyPr anchor="b">
            <a:noAutofit/>
          </a:bodyPr>
          <a:lstStyle>
            <a:lvl1pPr algn="l">
              <a:defRPr sz="2000" b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04990"/>
                </a:solidFill>
              </a:rPr>
              <a:t>Click to edit Master text styles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215" name="Shape 215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223" name="Shape 223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227" name="Shape 22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Click to edit Master subtitle style</a:t>
            </a:r>
          </a:p>
        </p:txBody>
      </p:sp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232" name="Shape 232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233" name="Shape 233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solidFill>
            <a:srgbClr val="004990"/>
          </a:solidFill>
        </p:spPr>
        <p:txBody>
          <a:bodyPr anchor="t">
            <a:noAutofit/>
          </a:bodyPr>
          <a:lstStyle>
            <a:lvl1pPr algn="l">
              <a:defRPr sz="4000" b="1" cap="all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243" name="Shape 243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04990"/>
                </a:solidFill>
              </a:rPr>
              <a:t>Click to edit Master text styles</a:t>
            </a:r>
          </a:p>
        </p:txBody>
      </p:sp>
      <p:sp>
        <p:nvSpPr>
          <p:cNvPr id="248" name="Shape 248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252" name="Shape 252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  <a:solidFill>
            <a:srgbClr val="004990"/>
          </a:solidFill>
        </p:spPr>
        <p:txBody>
          <a:bodyPr anchor="b">
            <a:noAutofit/>
          </a:bodyPr>
          <a:lstStyle>
            <a:lvl1pPr algn="l">
              <a:defRPr sz="2000" b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259" name="Shape 259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260" name="Shape 260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  <a:solidFill>
            <a:srgbClr val="004990"/>
          </a:solidFill>
        </p:spPr>
        <p:txBody>
          <a:bodyPr anchor="b">
            <a:noAutofit/>
          </a:bodyPr>
          <a:lstStyle>
            <a:lvl1pPr algn="l">
              <a:defRPr sz="2000" b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04990"/>
                </a:solidFill>
              </a:rPr>
              <a:t>Click to edit Master text styles</a:t>
            </a:r>
          </a:p>
        </p:txBody>
      </p:sp>
      <p:sp>
        <p:nvSpPr>
          <p:cNvPr id="265" name="Shape 265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270" name="Shape 270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274" name="Shape 27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275" name="Shape 275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279" name="Shape 279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Click to edit Master title style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291" name="Shape 291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295" name="Shape 295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299" name="Shape 299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302" name="Shape 302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303" name="Shape 303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306" name="Shape 306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307" name="Shape 307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310" name="Shape 310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311" name="Shape 311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315" name="Shape 315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Click to edit Master subtitle style</a:t>
            </a:r>
          </a:p>
        </p:txBody>
      </p:sp>
      <p:sp>
        <p:nvSpPr>
          <p:cNvPr id="316" name="Shape 316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319" name="Shape 3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320" name="Shape 320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321" name="Shape 321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solidFill>
            <a:srgbClr val="004990"/>
          </a:solidFill>
        </p:spPr>
        <p:txBody>
          <a:bodyPr anchor="t">
            <a:noAutofit/>
          </a:bodyPr>
          <a:lstStyle>
            <a:lvl1pPr algn="l">
              <a:defRPr sz="4000" b="1" cap="all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325" name="Shape 32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326" name="Shape 326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Click to edit Master title style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Click to edit Master text styles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329" name="Shape 3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330" name="Shape 33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331" name="Shape 331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334" name="Shape 334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335" name="Shape 335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04990"/>
                </a:solidFill>
              </a:rPr>
              <a:t>Click to edit Master text styles</a:t>
            </a:r>
          </a:p>
        </p:txBody>
      </p:sp>
      <p:sp>
        <p:nvSpPr>
          <p:cNvPr id="336" name="Shape 336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339" name="Shape 3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343" name="Shape 343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346" name="Shape 346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  <a:solidFill>
            <a:srgbClr val="004990"/>
          </a:solidFill>
        </p:spPr>
        <p:txBody>
          <a:bodyPr anchor="b">
            <a:noAutofit/>
          </a:bodyPr>
          <a:lstStyle>
            <a:lvl1pPr algn="l">
              <a:defRPr sz="2000" b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347" name="Shape 347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348" name="Shape 348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351" name="Shape 35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  <a:solidFill>
            <a:srgbClr val="004990"/>
          </a:solidFill>
        </p:spPr>
        <p:txBody>
          <a:bodyPr anchor="b">
            <a:noAutofit/>
          </a:bodyPr>
          <a:lstStyle>
            <a:lvl1pPr algn="l">
              <a:defRPr sz="2000" b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352" name="Shape 352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04990"/>
                </a:solidFill>
              </a:rPr>
              <a:t>Click to edit Master text styles</a:t>
            </a:r>
          </a:p>
        </p:txBody>
      </p:sp>
      <p:sp>
        <p:nvSpPr>
          <p:cNvPr id="353" name="Shape 353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356" name="Shape 3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357" name="Shape 357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358" name="Shape 358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362" name="Shape 36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363" name="Shape 363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366" name="Shape 366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367" name="Shape 367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370" name="Shape 370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371" name="Shape 371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374" name="Shape 374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375" name="Shape 375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378" name="Shape 378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379" name="Shape 379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382" name="Shape 382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383" name="Shape 383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386" name="Shape 386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387" name="Shape 387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390" name="Shape 390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394" name="Shape 394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395" name="Shape 395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398" name="Shape 398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399" name="Shape 399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402" name="Shape 40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403" name="Shape 40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Click to edit Master subtitle style</a:t>
            </a:r>
          </a:p>
        </p:txBody>
      </p:sp>
      <p:sp>
        <p:nvSpPr>
          <p:cNvPr id="404" name="Shape 404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412" name="Shape 412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solidFill>
            <a:srgbClr val="004990"/>
          </a:solidFill>
        </p:spPr>
        <p:txBody>
          <a:bodyPr anchor="t">
            <a:noAutofit/>
          </a:bodyPr>
          <a:lstStyle>
            <a:lvl1pPr algn="l">
              <a:defRPr sz="4000" b="1" cap="all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413" name="Shape 413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414" name="Shape 414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417" name="Shape 4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418" name="Shape 41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419" name="Shape 419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422" name="Shape 4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423" name="Shape 4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04990"/>
                </a:solidFill>
              </a:rPr>
              <a:t>Click to edit Master text styles</a:t>
            </a:r>
          </a:p>
        </p:txBody>
      </p:sp>
      <p:sp>
        <p:nvSpPr>
          <p:cNvPr id="424" name="Shape 424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428" name="Shape 428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434" name="Shape 434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  <a:solidFill>
            <a:srgbClr val="004990"/>
          </a:solidFill>
        </p:spPr>
        <p:txBody>
          <a:bodyPr anchor="b">
            <a:noAutofit/>
          </a:bodyPr>
          <a:lstStyle>
            <a:lvl1pPr algn="l">
              <a:defRPr sz="2000" b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435" name="Shape 435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436" name="Shape 436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439" name="Shape 439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  <a:solidFill>
            <a:srgbClr val="004990"/>
          </a:solidFill>
        </p:spPr>
        <p:txBody>
          <a:bodyPr anchor="b">
            <a:noAutofit/>
          </a:bodyPr>
          <a:lstStyle>
            <a:lvl1pPr algn="l">
              <a:defRPr sz="2000" b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440" name="Shape 440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04990"/>
                </a:solidFill>
              </a:rPr>
              <a:t>Click to edit Master text styles</a:t>
            </a:r>
          </a:p>
        </p:txBody>
      </p:sp>
      <p:sp>
        <p:nvSpPr>
          <p:cNvPr id="441" name="Shape 441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444" name="Shape 4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445" name="Shape 445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446" name="Shape 446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449" name="Shape 449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  <a:solidFill>
            <a:srgbClr val="004990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450" name="Shape 450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>
              <a:defRPr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451" name="Shape 451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454" name="Shape 454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455" name="Shape 455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458" name="Shape 458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459" name="Shape 459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/>
          <p:nvPr/>
        </p:nvSpPr>
        <p:spPr>
          <a:xfrm>
            <a:off x="468312" y="6165850"/>
            <a:ext cx="8229601" cy="127000"/>
          </a:xfrm>
          <a:prstGeom prst="rect">
            <a:avLst/>
          </a:prstGeom>
          <a:solidFill>
            <a:srgbClr val="00499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60000"/>
              </a:lnSpc>
              <a:defRPr sz="300"/>
            </a:pPr>
            <a:endParaRPr/>
          </a:p>
        </p:txBody>
      </p:sp>
      <p:sp>
        <p:nvSpPr>
          <p:cNvPr id="462" name="Shape 462"/>
          <p:cNvSpPr>
            <a:spLocks noGrp="1"/>
          </p:cNvSpPr>
          <p:nvPr>
            <p:ph type="body" idx="1"/>
          </p:nvPr>
        </p:nvSpPr>
        <p:spPr>
          <a:xfrm>
            <a:off x="1835150" y="1600200"/>
            <a:ext cx="685165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950" indent="-28575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6002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057400" indent="-228600">
              <a:spcBef>
                <a:spcPts val="400"/>
              </a:spcBef>
              <a:defRPr sz="2000">
                <a:solidFill>
                  <a:srgbClr val="00499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4990"/>
                </a:solidFill>
              </a:rPr>
              <a:t>Fifth level</a:t>
            </a:r>
          </a:p>
        </p:txBody>
      </p:sp>
      <p:sp>
        <p:nvSpPr>
          <p:cNvPr id="463" name="Shape 463"/>
          <p:cNvSpPr>
            <a:spLocks noGrp="1"/>
          </p:cNvSpPr>
          <p:nvPr>
            <p:ph type="sldNum" sz="quarter" idx="2"/>
          </p:nvPr>
        </p:nvSpPr>
        <p:spPr>
          <a:xfrm>
            <a:off x="6553200" y="6423342"/>
            <a:ext cx="2133600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ppt1.jpg"/>
          <p:cNvPicPr/>
          <p:nvPr/>
        </p:nvPicPr>
        <p:blipFill>
          <a:blip r:embed="rId12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jpeg" descr="ppt1.jpg"/>
          <p:cNvPicPr/>
          <p:nvPr/>
        </p:nvPicPr>
        <p:blipFill>
          <a:blip r:embed="rId128"/>
          <a:stretch>
            <a:fillRect/>
          </a:stretch>
        </p:blipFill>
        <p:spPr>
          <a:xfrm>
            <a:off x="0" y="6095"/>
            <a:ext cx="9144000" cy="684580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703" r:id="rId51"/>
    <p:sldLayoutId id="2147483704" r:id="rId52"/>
    <p:sldLayoutId id="2147483705" r:id="rId53"/>
    <p:sldLayoutId id="2147483706" r:id="rId54"/>
    <p:sldLayoutId id="2147483707" r:id="rId55"/>
    <p:sldLayoutId id="2147483708" r:id="rId56"/>
    <p:sldLayoutId id="2147483709" r:id="rId57"/>
    <p:sldLayoutId id="2147483710" r:id="rId58"/>
    <p:sldLayoutId id="2147483711" r:id="rId59"/>
    <p:sldLayoutId id="2147483712" r:id="rId60"/>
    <p:sldLayoutId id="2147483714" r:id="rId61"/>
    <p:sldLayoutId id="2147483715" r:id="rId62"/>
    <p:sldLayoutId id="2147483716" r:id="rId63"/>
    <p:sldLayoutId id="2147483717" r:id="rId64"/>
    <p:sldLayoutId id="2147483718" r:id="rId65"/>
    <p:sldLayoutId id="2147483719" r:id="rId66"/>
    <p:sldLayoutId id="2147483720" r:id="rId67"/>
    <p:sldLayoutId id="2147483721" r:id="rId68"/>
    <p:sldLayoutId id="2147483722" r:id="rId69"/>
    <p:sldLayoutId id="2147483723" r:id="rId70"/>
    <p:sldLayoutId id="2147483724" r:id="rId71"/>
    <p:sldLayoutId id="2147483725" r:id="rId72"/>
    <p:sldLayoutId id="2147483726" r:id="rId73"/>
    <p:sldLayoutId id="2147483727" r:id="rId74"/>
    <p:sldLayoutId id="2147483728" r:id="rId75"/>
    <p:sldLayoutId id="2147483729" r:id="rId76"/>
    <p:sldLayoutId id="2147483730" r:id="rId77"/>
    <p:sldLayoutId id="2147483731" r:id="rId78"/>
    <p:sldLayoutId id="2147483732" r:id="rId79"/>
    <p:sldLayoutId id="2147483733" r:id="rId80"/>
    <p:sldLayoutId id="2147483734" r:id="rId81"/>
    <p:sldLayoutId id="2147483735" r:id="rId82"/>
    <p:sldLayoutId id="2147483736" r:id="rId83"/>
    <p:sldLayoutId id="2147483737" r:id="rId84"/>
    <p:sldLayoutId id="2147483738" r:id="rId85"/>
    <p:sldLayoutId id="2147483739" r:id="rId86"/>
    <p:sldLayoutId id="2147483740" r:id="rId87"/>
    <p:sldLayoutId id="2147483742" r:id="rId88"/>
    <p:sldLayoutId id="2147483743" r:id="rId89"/>
    <p:sldLayoutId id="2147483744" r:id="rId90"/>
    <p:sldLayoutId id="2147483745" r:id="rId91"/>
    <p:sldLayoutId id="2147483746" r:id="rId92"/>
    <p:sldLayoutId id="2147483747" r:id="rId93"/>
    <p:sldLayoutId id="2147483748" r:id="rId94"/>
    <p:sldLayoutId id="2147483749" r:id="rId95"/>
    <p:sldLayoutId id="2147483750" r:id="rId96"/>
    <p:sldLayoutId id="2147483751" r:id="rId97"/>
    <p:sldLayoutId id="2147483752" r:id="rId98"/>
    <p:sldLayoutId id="2147483753" r:id="rId99"/>
    <p:sldLayoutId id="2147483754" r:id="rId100"/>
    <p:sldLayoutId id="2147483755" r:id="rId101"/>
    <p:sldLayoutId id="2147483756" r:id="rId102"/>
    <p:sldLayoutId id="2147483757" r:id="rId103"/>
    <p:sldLayoutId id="2147483758" r:id="rId104"/>
    <p:sldLayoutId id="2147483759" r:id="rId105"/>
    <p:sldLayoutId id="2147483760" r:id="rId106"/>
    <p:sldLayoutId id="2147483761" r:id="rId107"/>
    <p:sldLayoutId id="2147483762" r:id="rId108"/>
    <p:sldLayoutId id="2147483763" r:id="rId109"/>
    <p:sldLayoutId id="2147483764" r:id="rId110"/>
    <p:sldLayoutId id="2147483765" r:id="rId111"/>
    <p:sldLayoutId id="2147483766" r:id="rId112"/>
    <p:sldLayoutId id="2147483767" r:id="rId113"/>
    <p:sldLayoutId id="2147483768" r:id="rId114"/>
    <p:sldLayoutId id="2147483769" r:id="rId115"/>
    <p:sldLayoutId id="2147483770" r:id="rId116"/>
    <p:sldLayoutId id="2147483771" r:id="rId117"/>
    <p:sldLayoutId id="2147483772" r:id="rId118"/>
    <p:sldLayoutId id="2147483773" r:id="rId119"/>
    <p:sldLayoutId id="2147483774" r:id="rId120"/>
    <p:sldLayoutId id="2147483775" r:id="rId121"/>
    <p:sldLayoutId id="2147483776" r:id="rId122"/>
    <p:sldLayoutId id="2147483777" r:id="rId123"/>
    <p:sldLayoutId id="2147483778" r:id="rId124"/>
    <p:sldLayoutId id="2147483779" r:id="rId125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imag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278" y="4300251"/>
            <a:ext cx="817484" cy="1836935"/>
          </a:xfrm>
          <a:prstGeom prst="rect">
            <a:avLst/>
          </a:prstGeom>
          <a:ln w="12700">
            <a:miter lim="400000"/>
          </a:ln>
          <a:effectLst>
            <a:outerShdw blurRad="152400" dist="250190" dir="8460000" rotWithShape="0">
              <a:srgbClr val="000000">
                <a:alpha val="28000"/>
              </a:srgbClr>
            </a:outerShdw>
          </a:effectLst>
        </p:spPr>
      </p:pic>
      <p:sp>
        <p:nvSpPr>
          <p:cNvPr id="580" name="Shape 580"/>
          <p:cNvSpPr/>
          <p:nvPr/>
        </p:nvSpPr>
        <p:spPr>
          <a:xfrm>
            <a:off x="444238" y="720000"/>
            <a:ext cx="8255524" cy="178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lang="hr-HR" sz="2200" dirty="0">
                <a:solidFill>
                  <a:srgbClr val="004991"/>
                </a:solidFill>
                <a:latin typeface="Book Antiqua"/>
              </a:rPr>
              <a:t>DEMOGRAFIJA U FOKUSU:</a:t>
            </a:r>
          </a:p>
          <a:p>
            <a:pPr algn="ctr"/>
            <a:r>
              <a:rPr lang="hr-HR" sz="2200" b="1" dirty="0">
                <a:solidFill>
                  <a:srgbClr val="004991"/>
                </a:solidFill>
                <a:latin typeface="Book Antiqua"/>
              </a:rPr>
              <a:t>Istraživanje lokalnih i regionalnih perspektiva</a:t>
            </a:r>
          </a:p>
          <a:p>
            <a:pPr algn="ctr"/>
            <a:r>
              <a:rPr lang="hr-HR" sz="2200" i="1" dirty="0">
                <a:solidFill>
                  <a:srgbClr val="004991"/>
                </a:solidFill>
                <a:latin typeface="Book Antiqua"/>
              </a:rPr>
              <a:t>Središnji državni ured za demografiju i mlade</a:t>
            </a:r>
          </a:p>
          <a:p>
            <a:pPr algn="ctr"/>
            <a:r>
              <a:rPr lang="hr-HR" sz="2200" i="1" dirty="0">
                <a:solidFill>
                  <a:srgbClr val="004991"/>
                </a:solidFill>
                <a:latin typeface="Book Antiqua"/>
              </a:rPr>
              <a:t>Grad Osijek</a:t>
            </a:r>
          </a:p>
          <a:p>
            <a:pPr algn="ctr"/>
            <a:r>
              <a:rPr lang="hr-HR" sz="2000" i="1" dirty="0">
                <a:solidFill>
                  <a:srgbClr val="004991"/>
                </a:solidFill>
                <a:latin typeface="Book Antiqua"/>
              </a:rPr>
              <a:t>Osijek, 10. srpnja 2023. </a:t>
            </a:r>
            <a:endParaRPr sz="2000" i="1" dirty="0">
              <a:solidFill>
                <a:srgbClr val="004991"/>
              </a:solidFill>
              <a:latin typeface="Book Antiqua"/>
              <a:sym typeface="Book Antiqua"/>
            </a:endParaRPr>
          </a:p>
        </p:txBody>
      </p:sp>
      <p:sp>
        <p:nvSpPr>
          <p:cNvPr id="4" name="Shape 580"/>
          <p:cNvSpPr/>
          <p:nvPr/>
        </p:nvSpPr>
        <p:spPr>
          <a:xfrm>
            <a:off x="444238" y="2890391"/>
            <a:ext cx="8255524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/>
            <a:r>
              <a:rPr lang="hr-HR" sz="3200" b="1" dirty="0">
                <a:solidFill>
                  <a:srgbClr val="004991"/>
                </a:solidFill>
                <a:latin typeface="Book Antiqua"/>
              </a:rPr>
              <a:t>Aktualna demografska slika regije</a:t>
            </a:r>
          </a:p>
          <a:p>
            <a:pPr lvl="0" algn="ctr"/>
            <a:r>
              <a:rPr lang="hr-HR" sz="3200" b="1" dirty="0">
                <a:solidFill>
                  <a:srgbClr val="004991"/>
                </a:solidFill>
                <a:latin typeface="Book Antiqua"/>
              </a:rPr>
              <a:t>Istočna Hrvatska</a:t>
            </a:r>
            <a:endParaRPr lang="hr-HR" sz="3200" b="1" dirty="0">
              <a:solidFill>
                <a:srgbClr val="004991"/>
              </a:solidFill>
              <a:latin typeface="Book Antiqua"/>
              <a:sym typeface="Book Antiqua"/>
            </a:endParaRPr>
          </a:p>
        </p:txBody>
      </p:sp>
      <p:sp>
        <p:nvSpPr>
          <p:cNvPr id="5" name="Shape 580"/>
          <p:cNvSpPr/>
          <p:nvPr/>
        </p:nvSpPr>
        <p:spPr>
          <a:xfrm>
            <a:off x="444238" y="5367745"/>
            <a:ext cx="490694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l"/>
            <a:r>
              <a:rPr lang="hr-HR" sz="2200" dirty="0">
                <a:solidFill>
                  <a:srgbClr val="004991"/>
                </a:solidFill>
                <a:latin typeface="Book Antiqua"/>
                <a:ea typeface="Book Antiqua"/>
                <a:cs typeface="Book Antiqua"/>
                <a:sym typeface="Book Antiqua"/>
              </a:rPr>
              <a:t>Prof. dr. </a:t>
            </a:r>
            <a:r>
              <a:rPr lang="hr-HR" sz="2200" dirty="0" err="1">
                <a:solidFill>
                  <a:srgbClr val="004991"/>
                </a:solidFill>
                <a:latin typeface="Book Antiqua"/>
                <a:ea typeface="Book Antiqua"/>
                <a:cs typeface="Book Antiqua"/>
                <a:sym typeface="Book Antiqua"/>
              </a:rPr>
              <a:t>sc</a:t>
            </a:r>
            <a:r>
              <a:rPr lang="hr-HR" sz="2200" dirty="0">
                <a:solidFill>
                  <a:srgbClr val="004991"/>
                </a:solidFill>
                <a:latin typeface="Book Antiqua"/>
                <a:ea typeface="Book Antiqua"/>
                <a:cs typeface="Book Antiqua"/>
                <a:sym typeface="Book Antiqua"/>
              </a:rPr>
              <a:t>. Roko Mišetić</a:t>
            </a:r>
          </a:p>
          <a:p>
            <a:pPr lvl="0" algn="l"/>
            <a:r>
              <a:rPr lang="hr-HR" sz="2200" i="1" dirty="0">
                <a:solidFill>
                  <a:srgbClr val="004991"/>
                </a:solidFill>
                <a:latin typeface="Book Antiqua"/>
                <a:ea typeface="Book Antiqua"/>
                <a:cs typeface="Book Antiqua"/>
                <a:sym typeface="Book Antiqua"/>
              </a:rPr>
              <a:t>Hrvatsko katoličko sveučilište </a:t>
            </a:r>
            <a:r>
              <a:rPr lang="mr-IN" sz="2200" i="1" dirty="0">
                <a:solidFill>
                  <a:srgbClr val="004991"/>
                </a:solidFill>
                <a:latin typeface="Book Antiqua"/>
                <a:ea typeface="Book Antiqua"/>
                <a:cs typeface="Book Antiqua"/>
                <a:sym typeface="Book Antiqua"/>
              </a:rPr>
              <a:t>–</a:t>
            </a:r>
            <a:r>
              <a:rPr lang="hr-HR" sz="2200" i="1" dirty="0">
                <a:solidFill>
                  <a:srgbClr val="004991"/>
                </a:solidFill>
                <a:latin typeface="Book Antiqua"/>
                <a:ea typeface="Book Antiqua"/>
                <a:cs typeface="Book Antiqua"/>
                <a:sym typeface="Book Antiqua"/>
              </a:rPr>
              <a:t> Zagreb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C3C411-0E50-C84E-A27A-22E40CC82348}"/>
              </a:ext>
            </a:extLst>
          </p:cNvPr>
          <p:cNvSpPr txBox="1"/>
          <p:nvPr/>
        </p:nvSpPr>
        <p:spPr>
          <a:xfrm>
            <a:off x="431998" y="499913"/>
            <a:ext cx="827473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spc="0" normalizeH="0" baseline="0" dirty="0">
                <a:ln>
                  <a:noFill/>
                </a:ln>
                <a:solidFill>
                  <a:srgbClr val="003298"/>
                </a:solidFill>
                <a:effectLst/>
                <a:uFillTx/>
                <a:latin typeface="Book Antiqua" panose="02040602050305030304" pitchFamily="18" charset="0"/>
                <a:sym typeface="Calibri"/>
              </a:rPr>
              <a:t>Migracijski saldo stanovnika Istočne Hrvatske u razdoblju </a:t>
            </a:r>
            <a:r>
              <a:rPr kumimoji="0" lang="sr-Latn-RS" sz="1600" b="1" i="0" u="none" strike="noStrike" cap="none" spc="0" normalizeH="0" baseline="0" dirty="0">
                <a:ln>
                  <a:noFill/>
                </a:ln>
                <a:solidFill>
                  <a:srgbClr val="003298"/>
                </a:solidFill>
                <a:effectLst/>
                <a:uFillTx/>
                <a:latin typeface="Book Antiqua" panose="02040602050305030304" pitchFamily="18" charset="0"/>
                <a:sym typeface="Calibri"/>
              </a:rPr>
              <a:t>2011.-2021.</a:t>
            </a:r>
            <a:endParaRPr kumimoji="0" lang="sr-Latn-RS" sz="1600" b="1" i="1" u="none" strike="noStrike" cap="none" spc="0" normalizeH="0" baseline="0" dirty="0">
              <a:ln>
                <a:noFill/>
              </a:ln>
              <a:solidFill>
                <a:srgbClr val="003298"/>
              </a:solidFill>
              <a:effectLst/>
              <a:uFillTx/>
              <a:latin typeface="Book Antiqua" panose="02040602050305030304" pitchFamily="18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D3FB9-FD81-9944-B431-6C07C37B50D9}"/>
              </a:ext>
            </a:extLst>
          </p:cNvPr>
          <p:cNvSpPr txBox="1"/>
          <p:nvPr/>
        </p:nvSpPr>
        <p:spPr>
          <a:xfrm>
            <a:off x="1987574" y="3028502"/>
            <a:ext cx="2581795" cy="1261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sr-Latn-RS" sz="24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311 014   rođenih</a:t>
            </a:r>
          </a:p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2400" dirty="0">
                <a:solidFill>
                  <a:schemeClr val="bg1"/>
                </a:solidFill>
              </a:rPr>
              <a:t> 415 884      umrlih</a:t>
            </a:r>
          </a:p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-104 870 gubitak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ECEBE7-003A-24C4-1F6E-0F0EFD7FC169}"/>
              </a:ext>
            </a:extLst>
          </p:cNvPr>
          <p:cNvSpPr txBox="1"/>
          <p:nvPr/>
        </p:nvSpPr>
        <p:spPr>
          <a:xfrm>
            <a:off x="2115773" y="4437"/>
            <a:ext cx="702672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r"/>
            <a:r>
              <a:rPr lang="hr-HR" sz="1200" dirty="0">
                <a:solidFill>
                  <a:srgbClr val="004991"/>
                </a:solidFill>
                <a:latin typeface="Book Antiqua"/>
              </a:rPr>
              <a:t>Aktualna demografska slika regije Istočna Hrvatska</a:t>
            </a:r>
            <a:endParaRPr lang="hr-HR" sz="1200" dirty="0">
              <a:solidFill>
                <a:srgbClr val="004991"/>
              </a:solidFill>
              <a:latin typeface="Book Antiqua"/>
              <a:sym typeface="Book Antiqua"/>
            </a:endParaRPr>
          </a:p>
        </p:txBody>
      </p:sp>
      <p:sp>
        <p:nvSpPr>
          <p:cNvPr id="6" name="Shape 649">
            <a:extLst>
              <a:ext uri="{FF2B5EF4-FFF2-40B4-BE49-F238E27FC236}">
                <a16:creationId xmlns:a16="http://schemas.microsoft.com/office/drawing/2014/main" id="{EAA6EA40-7548-E4D5-4C6E-7D1427DC3DA2}"/>
              </a:ext>
            </a:extLst>
          </p:cNvPr>
          <p:cNvSpPr/>
          <p:nvPr/>
        </p:nvSpPr>
        <p:spPr>
          <a:xfrm>
            <a:off x="3960000" y="6634800"/>
            <a:ext cx="5040000" cy="2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 fontScale="92500"/>
          </a:bodyPr>
          <a:lstStyle/>
          <a:p>
            <a:pPr lvl="1" indent="596645" algn="r" defTabSz="795527">
              <a:spcBef>
                <a:spcPts val="300"/>
              </a:spcBef>
            </a:pPr>
            <a:r>
              <a:rPr lang="hr-HR" sz="1200" i="1" dirty="0">
                <a:solidFill>
                  <a:srgbClr val="0036A2"/>
                </a:solidFill>
                <a:latin typeface="Book Antiqua"/>
                <a:ea typeface="Book Antiqua"/>
                <a:cs typeface="Book Antiqua"/>
                <a:sym typeface="Book Antiqua"/>
              </a:rPr>
              <a:t>DEMOGRAFIJA U FOKUSU: Istraživanje lokalnih i regionalnih perspektiva</a:t>
            </a:r>
            <a:endParaRPr sz="1200" i="1" dirty="0">
              <a:solidFill>
                <a:srgbClr val="0036A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D3BABFD-6FCF-AFC0-9F2A-135B4DB87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955409"/>
              </p:ext>
            </p:extLst>
          </p:nvPr>
        </p:nvGraphicFramePr>
        <p:xfrm>
          <a:off x="563470" y="1056944"/>
          <a:ext cx="8011793" cy="48439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38146">
                  <a:extLst>
                    <a:ext uri="{9D8B030D-6E8A-4147-A177-3AD203B41FA5}">
                      <a16:colId xmlns:a16="http://schemas.microsoft.com/office/drawing/2014/main" val="3805271370"/>
                    </a:ext>
                  </a:extLst>
                </a:gridCol>
                <a:gridCol w="2575249">
                  <a:extLst>
                    <a:ext uri="{9D8B030D-6E8A-4147-A177-3AD203B41FA5}">
                      <a16:colId xmlns:a16="http://schemas.microsoft.com/office/drawing/2014/main" val="3315960854"/>
                    </a:ext>
                  </a:extLst>
                </a:gridCol>
                <a:gridCol w="2398398">
                  <a:extLst>
                    <a:ext uri="{9D8B030D-6E8A-4147-A177-3AD203B41FA5}">
                      <a16:colId xmlns:a16="http://schemas.microsoft.com/office/drawing/2014/main" val="195872938"/>
                    </a:ext>
                  </a:extLst>
                </a:gridCol>
              </a:tblGrid>
              <a:tr h="140046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Županija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Migracijski saldo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>
                          <a:solidFill>
                            <a:srgbClr val="003698"/>
                          </a:solidFill>
                          <a:latin typeface="Book Antiqua" panose="02040602050305030304" pitchFamily="18" charset="0"/>
                        </a:rPr>
                        <a:t>Prosječna godišnja stopa promjene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7079030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Virovitičko-podravska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-9.770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-12,6</a:t>
                      </a:r>
                      <a:r>
                        <a:rPr lang="en-HR" sz="1800" b="0" i="0" u="none" strike="noStrike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  <a:sym typeface="Calibri"/>
                        </a:rPr>
                        <a:t>‰</a:t>
                      </a:r>
                      <a:endParaRPr lang="hr-HR" sz="1800" b="0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0496475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Požeško-slavonska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-9.876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-13,9</a:t>
                      </a:r>
                      <a:r>
                        <a:rPr lang="en-HR" sz="1800" b="0" i="0" u="none" strike="noStrike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  <a:sym typeface="Calibri"/>
                        </a:rPr>
                        <a:t>‰</a:t>
                      </a:r>
                      <a:endParaRPr lang="hr-HR" sz="1800" b="0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336636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Brodsko-posavska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-21.063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-14,6</a:t>
                      </a:r>
                      <a:r>
                        <a:rPr lang="en-HR" sz="1800" b="0" i="0" u="none" strike="noStrike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  <a:sym typeface="Calibri"/>
                        </a:rPr>
                        <a:t>‰</a:t>
                      </a:r>
                      <a:endParaRPr lang="hr-HR" sz="1800" b="0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0622083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Osječko-baranjska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-31.528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-11,2</a:t>
                      </a:r>
                      <a:r>
                        <a:rPr lang="en-HR" sz="1800" b="0" i="0" u="none" strike="noStrike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  <a:sym typeface="Calibri"/>
                        </a:rPr>
                        <a:t>‰</a:t>
                      </a:r>
                      <a:endParaRPr lang="hr-HR" sz="1800" b="0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2161142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Vukovarsko-srijemska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-27.326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-16,9</a:t>
                      </a:r>
                      <a:r>
                        <a:rPr lang="en-HR" sz="1800" b="0" i="0" u="none" strike="noStrike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  <a:sym typeface="Calibri"/>
                        </a:rPr>
                        <a:t>‰</a:t>
                      </a:r>
                      <a:endParaRPr lang="hr-HR" sz="1800" b="0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51876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Istočna Hrvatska</a:t>
                      </a:r>
                      <a:endParaRPr lang="hr-HR" sz="1800" b="1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-99.562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-13,5</a:t>
                      </a:r>
                      <a:r>
                        <a:rPr lang="en-HR" sz="1800" b="1" i="0" u="none" strike="noStrike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  <a:sym typeface="Calibri"/>
                        </a:rPr>
                        <a:t>‰</a:t>
                      </a:r>
                      <a:endParaRPr lang="hr-HR" sz="1800" b="1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2378683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1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Republika Hrvatska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-257.154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-6,3</a:t>
                      </a:r>
                      <a:r>
                        <a:rPr lang="en-HR" sz="1800" b="1" i="1" u="none" strike="noStrike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  <a:sym typeface="Calibri"/>
                        </a:rPr>
                        <a:t>‰</a:t>
                      </a:r>
                      <a:endParaRPr lang="hr-HR" sz="1800" b="1" i="1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3654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314384"/>
      </p:ext>
    </p:extLst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C3C411-0E50-C84E-A27A-22E40CC82348}"/>
              </a:ext>
            </a:extLst>
          </p:cNvPr>
          <p:cNvSpPr txBox="1"/>
          <p:nvPr/>
        </p:nvSpPr>
        <p:spPr>
          <a:xfrm>
            <a:off x="881081" y="345534"/>
            <a:ext cx="735714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spc="0" normalizeH="0" baseline="0" dirty="0">
                <a:ln>
                  <a:noFill/>
                </a:ln>
                <a:solidFill>
                  <a:srgbClr val="003298"/>
                </a:solidFill>
                <a:effectLst/>
                <a:uFillTx/>
                <a:latin typeface="Book Antiqua" panose="02040602050305030304" pitchFamily="18" charset="0"/>
                <a:sym typeface="Calibri"/>
              </a:rPr>
              <a:t>Stopa migracijskog salda</a:t>
            </a:r>
            <a:r>
              <a:rPr kumimoji="0" lang="sr-Latn-RS" sz="1600" b="1" i="0" u="none" strike="noStrike" cap="none" spc="0" normalizeH="0" baseline="0" dirty="0">
                <a:ln>
                  <a:noFill/>
                </a:ln>
                <a:solidFill>
                  <a:srgbClr val="003298"/>
                </a:solidFill>
                <a:effectLst/>
                <a:uFillTx/>
                <a:latin typeface="Book Antiqua" panose="02040602050305030304" pitchFamily="18" charset="0"/>
                <a:sym typeface="Calibri"/>
              </a:rPr>
              <a:t> stanovnika Istočne Hrvatske u razdoblju 2011.-2021.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7B4715-18A8-A853-E448-9D60A5C84D88}"/>
              </a:ext>
            </a:extLst>
          </p:cNvPr>
          <p:cNvSpPr txBox="1"/>
          <p:nvPr/>
        </p:nvSpPr>
        <p:spPr>
          <a:xfrm>
            <a:off x="2115773" y="4437"/>
            <a:ext cx="702672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r"/>
            <a:r>
              <a:rPr lang="hr-HR" sz="1200" dirty="0">
                <a:solidFill>
                  <a:srgbClr val="004991"/>
                </a:solidFill>
                <a:latin typeface="Book Antiqua"/>
              </a:rPr>
              <a:t>Aktualna demografska slika regije Istočna Hrvatska</a:t>
            </a:r>
            <a:endParaRPr lang="hr-HR" sz="1200" dirty="0">
              <a:solidFill>
                <a:srgbClr val="004991"/>
              </a:solidFill>
              <a:latin typeface="Book Antiqua"/>
              <a:sym typeface="Book Antiqua"/>
            </a:endParaRPr>
          </a:p>
        </p:txBody>
      </p:sp>
      <p:sp>
        <p:nvSpPr>
          <p:cNvPr id="3" name="Shape 649">
            <a:extLst>
              <a:ext uri="{FF2B5EF4-FFF2-40B4-BE49-F238E27FC236}">
                <a16:creationId xmlns:a16="http://schemas.microsoft.com/office/drawing/2014/main" id="{87154B37-7002-F782-F76A-A8A7832F4421}"/>
              </a:ext>
            </a:extLst>
          </p:cNvPr>
          <p:cNvSpPr/>
          <p:nvPr/>
        </p:nvSpPr>
        <p:spPr>
          <a:xfrm>
            <a:off x="3960000" y="6634800"/>
            <a:ext cx="5040000" cy="2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 fontScale="92500"/>
          </a:bodyPr>
          <a:lstStyle/>
          <a:p>
            <a:pPr lvl="1" indent="596645" algn="r" defTabSz="795527">
              <a:spcBef>
                <a:spcPts val="300"/>
              </a:spcBef>
            </a:pPr>
            <a:r>
              <a:rPr lang="hr-HR" sz="1200" i="1" dirty="0">
                <a:solidFill>
                  <a:srgbClr val="0036A2"/>
                </a:solidFill>
                <a:latin typeface="Book Antiqua"/>
                <a:ea typeface="Book Antiqua"/>
                <a:cs typeface="Book Antiqua"/>
                <a:sym typeface="Book Antiqua"/>
              </a:rPr>
              <a:t>DEMOGRAFIJA U FOKUSU: Istraživanje lokalnih i regionalnih perspektiva</a:t>
            </a:r>
            <a:endParaRPr sz="1200" i="1" dirty="0">
              <a:solidFill>
                <a:srgbClr val="0036A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7" name="Picture 6" descr="A map of a country&#10;&#10;Description automatically generated">
            <a:extLst>
              <a:ext uri="{FF2B5EF4-FFF2-40B4-BE49-F238E27FC236}">
                <a16:creationId xmlns:a16="http://schemas.microsoft.com/office/drawing/2014/main" id="{121116E5-102C-9801-5F20-0F7341F40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682814"/>
            <a:ext cx="7772400" cy="54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86651"/>
      </p:ext>
    </p:extLst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49"/>
          <p:cNvSpPr/>
          <p:nvPr/>
        </p:nvSpPr>
        <p:spPr>
          <a:xfrm>
            <a:off x="3960000" y="6634800"/>
            <a:ext cx="5040000" cy="2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rmAutofit fontScale="92500"/>
          </a:bodyPr>
          <a:lstStyle/>
          <a:p>
            <a:pPr lvl="1" indent="596645" algn="r" defTabSz="795527">
              <a:spcBef>
                <a:spcPts val="300"/>
              </a:spcBef>
            </a:pPr>
            <a:r>
              <a:rPr lang="hr-HR" sz="1200" i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DEMOGRAFIJA U FOKUSU: Istraživanje lokalnih i regionalnih perspektiva</a:t>
            </a:r>
            <a:endParaRPr sz="1200" i="1" dirty="0">
              <a:solidFill>
                <a:schemeClr val="bg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7122" y="216000"/>
            <a:ext cx="702672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r"/>
            <a:r>
              <a:rPr lang="hr-HR" sz="1400" dirty="0">
                <a:solidFill>
                  <a:schemeClr val="bg1"/>
                </a:solidFill>
                <a:latin typeface="Book Antiqua"/>
              </a:rPr>
              <a:t>Aktualna demografska slika regije Istočna Hrvatska</a:t>
            </a:r>
            <a:endParaRPr lang="hr-HR" sz="1400" dirty="0">
              <a:solidFill>
                <a:schemeClr val="bg1"/>
              </a:solidFill>
              <a:latin typeface="Book Antiqua"/>
              <a:sym typeface="Book Antiqu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9D0215-CD8D-4F05-8C6F-2B21D65EB6DD}"/>
              </a:ext>
            </a:extLst>
          </p:cNvPr>
          <p:cNvSpPr txBox="1"/>
          <p:nvPr/>
        </p:nvSpPr>
        <p:spPr>
          <a:xfrm>
            <a:off x="754777" y="4320000"/>
            <a:ext cx="763446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3200" b="1" i="0" u="none" strike="noStrike" cap="none" spc="0" normalizeH="0" baseline="0" dirty="0">
                <a:ln>
                  <a:noFill/>
                </a:ln>
                <a:solidFill>
                  <a:srgbClr val="004991"/>
                </a:solidFill>
                <a:effectLst/>
                <a:uFillTx/>
                <a:latin typeface="Book Antiqua" charset="0"/>
                <a:ea typeface="Book Antiqua" charset="0"/>
                <a:cs typeface="Book Antiqua" charset="0"/>
                <a:sym typeface="Calibri"/>
              </a:rPr>
              <a:t>BIOLOŠKI SASTAV STANOVNIŠTVA</a:t>
            </a:r>
          </a:p>
        </p:txBody>
      </p:sp>
    </p:spTree>
    <p:extLst>
      <p:ext uri="{BB962C8B-B14F-4D97-AF65-F5344CB8AC3E}">
        <p14:creationId xmlns:p14="http://schemas.microsoft.com/office/powerpoint/2010/main" val="98991162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C3C411-0E50-C84E-A27A-22E40CC82348}"/>
              </a:ext>
            </a:extLst>
          </p:cNvPr>
          <p:cNvSpPr txBox="1"/>
          <p:nvPr/>
        </p:nvSpPr>
        <p:spPr>
          <a:xfrm>
            <a:off x="1505461" y="345534"/>
            <a:ext cx="610840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spc="0" normalizeH="0" baseline="0" dirty="0">
                <a:ln>
                  <a:noFill/>
                </a:ln>
                <a:solidFill>
                  <a:srgbClr val="003298"/>
                </a:solidFill>
                <a:effectLst/>
                <a:uFillTx/>
                <a:latin typeface="Book Antiqua" panose="02040602050305030304" pitchFamily="18" charset="0"/>
                <a:sym typeface="Calibri"/>
              </a:rPr>
              <a:t>Dobno-spolni sastav</a:t>
            </a:r>
            <a:r>
              <a:rPr kumimoji="0" lang="sr-Latn-RS" sz="1600" b="1" i="0" u="none" strike="noStrike" cap="none" spc="0" normalizeH="0" baseline="0" dirty="0">
                <a:ln>
                  <a:noFill/>
                </a:ln>
                <a:solidFill>
                  <a:srgbClr val="003298"/>
                </a:solidFill>
                <a:effectLst/>
                <a:uFillTx/>
                <a:latin typeface="Book Antiqua" panose="02040602050305030304" pitchFamily="18" charset="0"/>
                <a:sym typeface="Calibri"/>
              </a:rPr>
              <a:t> stanovništva Istočne Hrvatske 2021. godine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7B4715-18A8-A853-E448-9D60A5C84D88}"/>
              </a:ext>
            </a:extLst>
          </p:cNvPr>
          <p:cNvSpPr txBox="1"/>
          <p:nvPr/>
        </p:nvSpPr>
        <p:spPr>
          <a:xfrm>
            <a:off x="2115773" y="4437"/>
            <a:ext cx="702672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r"/>
            <a:r>
              <a:rPr lang="hr-HR" sz="1200" dirty="0">
                <a:solidFill>
                  <a:srgbClr val="004991"/>
                </a:solidFill>
                <a:latin typeface="Book Antiqua"/>
              </a:rPr>
              <a:t>Aktualna demografska slika regije Istočna Hrvatska</a:t>
            </a:r>
            <a:endParaRPr lang="hr-HR" sz="1200" dirty="0">
              <a:solidFill>
                <a:srgbClr val="004991"/>
              </a:solidFill>
              <a:latin typeface="Book Antiqua"/>
              <a:sym typeface="Book Antiqua"/>
            </a:endParaRPr>
          </a:p>
        </p:txBody>
      </p:sp>
      <p:sp>
        <p:nvSpPr>
          <p:cNvPr id="3" name="Shape 649">
            <a:extLst>
              <a:ext uri="{FF2B5EF4-FFF2-40B4-BE49-F238E27FC236}">
                <a16:creationId xmlns:a16="http://schemas.microsoft.com/office/drawing/2014/main" id="{87154B37-7002-F782-F76A-A8A7832F4421}"/>
              </a:ext>
            </a:extLst>
          </p:cNvPr>
          <p:cNvSpPr/>
          <p:nvPr/>
        </p:nvSpPr>
        <p:spPr>
          <a:xfrm>
            <a:off x="3960000" y="6634800"/>
            <a:ext cx="5040000" cy="2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rmAutofit fontScale="92500"/>
          </a:bodyPr>
          <a:lstStyle/>
          <a:p>
            <a:pPr lvl="1" indent="596645" algn="r" defTabSz="795527">
              <a:spcBef>
                <a:spcPts val="300"/>
              </a:spcBef>
            </a:pPr>
            <a:r>
              <a:rPr lang="hr-HR" sz="1200" i="1" dirty="0">
                <a:solidFill>
                  <a:srgbClr val="0036A2"/>
                </a:solidFill>
                <a:latin typeface="Book Antiqua"/>
                <a:ea typeface="Book Antiqua"/>
                <a:cs typeface="Book Antiqua"/>
                <a:sym typeface="Book Antiqua"/>
              </a:rPr>
              <a:t>DEMOGRAFIJA U FOKUSU: Istraživanje lokalnih i regionalnih perspektiva</a:t>
            </a:r>
            <a:endParaRPr sz="1200" i="1" dirty="0">
              <a:solidFill>
                <a:srgbClr val="0036A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E8F545-00A3-16F8-0BE0-090D22AB3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79" y="748186"/>
            <a:ext cx="8188841" cy="53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99489"/>
      </p:ext>
    </p:extLst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C3C411-0E50-C84E-A27A-22E40CC82348}"/>
              </a:ext>
            </a:extLst>
          </p:cNvPr>
          <p:cNvSpPr txBox="1"/>
          <p:nvPr/>
        </p:nvSpPr>
        <p:spPr>
          <a:xfrm>
            <a:off x="431998" y="499913"/>
            <a:ext cx="827473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spc="0" normalizeH="0" baseline="0" dirty="0">
                <a:ln>
                  <a:noFill/>
                </a:ln>
                <a:solidFill>
                  <a:srgbClr val="003298"/>
                </a:solidFill>
                <a:effectLst/>
                <a:uFillTx/>
                <a:latin typeface="Book Antiqua" panose="02040602050305030304" pitchFamily="18" charset="0"/>
                <a:sym typeface="Calibri"/>
              </a:rPr>
              <a:t>Pokazatelji biološkog sastava stanovništva Istočne Hrvatske </a:t>
            </a:r>
            <a:r>
              <a:rPr kumimoji="0" lang="sr-Latn-RS" sz="1600" b="1" i="0" u="none" strike="noStrike" cap="none" spc="0" normalizeH="0" baseline="0" dirty="0">
                <a:ln>
                  <a:noFill/>
                </a:ln>
                <a:solidFill>
                  <a:srgbClr val="003298"/>
                </a:solidFill>
                <a:effectLst/>
                <a:uFillTx/>
                <a:latin typeface="Book Antiqua" panose="02040602050305030304" pitchFamily="18" charset="0"/>
                <a:sym typeface="Calibri"/>
              </a:rPr>
              <a:t>2011. i 2021. godine</a:t>
            </a:r>
            <a:endParaRPr kumimoji="0" lang="sr-Latn-RS" sz="1600" b="1" i="1" u="none" strike="noStrike" cap="none" spc="0" normalizeH="0" baseline="0" dirty="0">
              <a:ln>
                <a:noFill/>
              </a:ln>
              <a:solidFill>
                <a:srgbClr val="003298"/>
              </a:solidFill>
              <a:effectLst/>
              <a:uFillTx/>
              <a:latin typeface="Book Antiqua" panose="02040602050305030304" pitchFamily="18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D3FB9-FD81-9944-B431-6C07C37B50D9}"/>
              </a:ext>
            </a:extLst>
          </p:cNvPr>
          <p:cNvSpPr txBox="1"/>
          <p:nvPr/>
        </p:nvSpPr>
        <p:spPr>
          <a:xfrm>
            <a:off x="1987574" y="3028502"/>
            <a:ext cx="2581795" cy="1261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sr-Latn-RS" sz="24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311 014   rođenih</a:t>
            </a:r>
          </a:p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2400" dirty="0">
                <a:solidFill>
                  <a:schemeClr val="bg1"/>
                </a:solidFill>
              </a:rPr>
              <a:t> 415 884      umrlih</a:t>
            </a:r>
          </a:p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-104 870 gubitak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ECEBE7-003A-24C4-1F6E-0F0EFD7FC169}"/>
              </a:ext>
            </a:extLst>
          </p:cNvPr>
          <p:cNvSpPr txBox="1"/>
          <p:nvPr/>
        </p:nvSpPr>
        <p:spPr>
          <a:xfrm>
            <a:off x="2115773" y="4437"/>
            <a:ext cx="702672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r"/>
            <a:r>
              <a:rPr lang="hr-HR" sz="1200" dirty="0">
                <a:solidFill>
                  <a:srgbClr val="004991"/>
                </a:solidFill>
                <a:latin typeface="Book Antiqua"/>
              </a:rPr>
              <a:t>Aktualna demografska slika regije Istočna Hrvatska</a:t>
            </a:r>
            <a:endParaRPr lang="hr-HR" sz="1200" dirty="0">
              <a:solidFill>
                <a:srgbClr val="004991"/>
              </a:solidFill>
              <a:latin typeface="Book Antiqua"/>
              <a:sym typeface="Book Antiqua"/>
            </a:endParaRPr>
          </a:p>
        </p:txBody>
      </p:sp>
      <p:sp>
        <p:nvSpPr>
          <p:cNvPr id="6" name="Shape 649">
            <a:extLst>
              <a:ext uri="{FF2B5EF4-FFF2-40B4-BE49-F238E27FC236}">
                <a16:creationId xmlns:a16="http://schemas.microsoft.com/office/drawing/2014/main" id="{EAA6EA40-7548-E4D5-4C6E-7D1427DC3DA2}"/>
              </a:ext>
            </a:extLst>
          </p:cNvPr>
          <p:cNvSpPr/>
          <p:nvPr/>
        </p:nvSpPr>
        <p:spPr>
          <a:xfrm>
            <a:off x="3960000" y="6634800"/>
            <a:ext cx="5040000" cy="2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 fontScale="92500"/>
          </a:bodyPr>
          <a:lstStyle/>
          <a:p>
            <a:pPr lvl="1" indent="596645" algn="r" defTabSz="795527">
              <a:spcBef>
                <a:spcPts val="300"/>
              </a:spcBef>
            </a:pPr>
            <a:r>
              <a:rPr lang="hr-HR" sz="1200" i="1" dirty="0">
                <a:solidFill>
                  <a:srgbClr val="0036A2"/>
                </a:solidFill>
                <a:latin typeface="Book Antiqua"/>
                <a:ea typeface="Book Antiqua"/>
                <a:cs typeface="Book Antiqua"/>
                <a:sym typeface="Book Antiqua"/>
              </a:rPr>
              <a:t>DEMOGRAFIJA U FOKUSU: Istraživanje lokalnih i regionalnih perspektiva</a:t>
            </a:r>
            <a:endParaRPr sz="1200" i="1" dirty="0">
              <a:solidFill>
                <a:srgbClr val="0036A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D3BABFD-6FCF-AFC0-9F2A-135B4DB87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955690"/>
              </p:ext>
            </p:extLst>
          </p:nvPr>
        </p:nvGraphicFramePr>
        <p:xfrm>
          <a:off x="563470" y="1056944"/>
          <a:ext cx="8011793" cy="5004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38146">
                  <a:extLst>
                    <a:ext uri="{9D8B030D-6E8A-4147-A177-3AD203B41FA5}">
                      <a16:colId xmlns:a16="http://schemas.microsoft.com/office/drawing/2014/main" val="3805271370"/>
                    </a:ext>
                  </a:extLst>
                </a:gridCol>
                <a:gridCol w="710521">
                  <a:extLst>
                    <a:ext uri="{9D8B030D-6E8A-4147-A177-3AD203B41FA5}">
                      <a16:colId xmlns:a16="http://schemas.microsoft.com/office/drawing/2014/main" val="3315960854"/>
                    </a:ext>
                  </a:extLst>
                </a:gridCol>
                <a:gridCol w="710521">
                  <a:extLst>
                    <a:ext uri="{9D8B030D-6E8A-4147-A177-3AD203B41FA5}">
                      <a16:colId xmlns:a16="http://schemas.microsoft.com/office/drawing/2014/main" val="344241408"/>
                    </a:ext>
                  </a:extLst>
                </a:gridCol>
                <a:gridCol w="710521">
                  <a:extLst>
                    <a:ext uri="{9D8B030D-6E8A-4147-A177-3AD203B41FA5}">
                      <a16:colId xmlns:a16="http://schemas.microsoft.com/office/drawing/2014/main" val="3800786889"/>
                    </a:ext>
                  </a:extLst>
                </a:gridCol>
                <a:gridCol w="710521">
                  <a:extLst>
                    <a:ext uri="{9D8B030D-6E8A-4147-A177-3AD203B41FA5}">
                      <a16:colId xmlns:a16="http://schemas.microsoft.com/office/drawing/2014/main" val="1101019783"/>
                    </a:ext>
                  </a:extLst>
                </a:gridCol>
                <a:gridCol w="710521">
                  <a:extLst>
                    <a:ext uri="{9D8B030D-6E8A-4147-A177-3AD203B41FA5}">
                      <a16:colId xmlns:a16="http://schemas.microsoft.com/office/drawing/2014/main" val="195872938"/>
                    </a:ext>
                  </a:extLst>
                </a:gridCol>
                <a:gridCol w="710521">
                  <a:extLst>
                    <a:ext uri="{9D8B030D-6E8A-4147-A177-3AD203B41FA5}">
                      <a16:colId xmlns:a16="http://schemas.microsoft.com/office/drawing/2014/main" val="3214526036"/>
                    </a:ext>
                  </a:extLst>
                </a:gridCol>
                <a:gridCol w="710521">
                  <a:extLst>
                    <a:ext uri="{9D8B030D-6E8A-4147-A177-3AD203B41FA5}">
                      <a16:colId xmlns:a16="http://schemas.microsoft.com/office/drawing/2014/main" val="771097574"/>
                    </a:ext>
                  </a:extLst>
                </a:gridCol>
              </a:tblGrid>
              <a:tr h="151291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Županija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Prosječna starost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r-HR" sz="1800" b="1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r-HR" sz="1800" b="1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Indeks starenja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r-HR" sz="1800" b="1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Udio žena fertilne dobi (20-29) u ukupnom broju žena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sz="1800" b="1" dirty="0">
                        <a:solidFill>
                          <a:srgbClr val="003698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7079030"/>
                  </a:ext>
                </a:extLst>
              </a:tr>
              <a:tr h="41748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2011.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2021.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rast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2011.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2021.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2011.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>
                          <a:solidFill>
                            <a:srgbClr val="003698"/>
                          </a:solidFill>
                          <a:latin typeface="Book Antiqua" panose="02040602050305030304" pitchFamily="18" charset="0"/>
                        </a:rPr>
                        <a:t>2021.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607421"/>
                  </a:ext>
                </a:extLst>
              </a:tr>
              <a:tr h="439086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Virovitičko-podravska</a:t>
                      </a:r>
                      <a:endParaRPr lang="hr-HR" sz="1800" b="0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41,2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44,5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103,3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157,5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0496475"/>
                  </a:ext>
                </a:extLst>
              </a:tr>
              <a:tr h="439086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Požeško-slavonska</a:t>
                      </a:r>
                      <a:endParaRPr lang="hr-HR" sz="1800" b="0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40,9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44,5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99,2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156,1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336636"/>
                  </a:ext>
                </a:extLst>
              </a:tr>
              <a:tr h="439086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Brodsko-posavska</a:t>
                      </a:r>
                      <a:endParaRPr lang="hr-HR" sz="1800" b="0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40,6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44,5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96,5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155,4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10,7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0622083"/>
                  </a:ext>
                </a:extLst>
              </a:tr>
              <a:tr h="439086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Osječko-baranjska</a:t>
                      </a:r>
                      <a:endParaRPr lang="hr-HR" sz="1800" b="0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41,2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44,5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106,3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161,1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2161142"/>
                  </a:ext>
                </a:extLst>
              </a:tr>
              <a:tr h="439086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Vukovarsko-srijemska</a:t>
                      </a:r>
                      <a:endParaRPr lang="hr-HR" sz="1800" b="0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40,6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44,6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98,3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156,7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51876"/>
                  </a:ext>
                </a:extLst>
              </a:tr>
              <a:tr h="439086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Istočna Hrvatska</a:t>
                      </a:r>
                      <a:endParaRPr lang="hr-HR" sz="1800" b="1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40,9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44,5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101,4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158,1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2378683"/>
                  </a:ext>
                </a:extLst>
              </a:tr>
              <a:tr h="439086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Republika Hrvatska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41,8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44,3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156,2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3654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133123"/>
      </p:ext>
    </p:extLst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C3C411-0E50-C84E-A27A-22E40CC82348}"/>
              </a:ext>
            </a:extLst>
          </p:cNvPr>
          <p:cNvSpPr txBox="1"/>
          <p:nvPr/>
        </p:nvSpPr>
        <p:spPr>
          <a:xfrm>
            <a:off x="1750716" y="345534"/>
            <a:ext cx="561788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spc="0" normalizeH="0" baseline="0" dirty="0">
                <a:ln>
                  <a:noFill/>
                </a:ln>
                <a:solidFill>
                  <a:srgbClr val="003298"/>
                </a:solidFill>
                <a:effectLst/>
                <a:uFillTx/>
                <a:latin typeface="Book Antiqua" panose="02040602050305030304" pitchFamily="18" charset="0"/>
                <a:sym typeface="Calibri"/>
              </a:rPr>
              <a:t>Indeks starenja</a:t>
            </a:r>
            <a:r>
              <a:rPr kumimoji="0" lang="sr-Latn-RS" sz="1600" b="1" i="0" u="none" strike="noStrike" cap="none" spc="0" normalizeH="0" baseline="0" dirty="0">
                <a:ln>
                  <a:noFill/>
                </a:ln>
                <a:solidFill>
                  <a:srgbClr val="003298"/>
                </a:solidFill>
                <a:effectLst/>
                <a:uFillTx/>
                <a:latin typeface="Book Antiqua" panose="02040602050305030304" pitchFamily="18" charset="0"/>
                <a:sym typeface="Calibri"/>
              </a:rPr>
              <a:t> stanovništva Istočne Hrvatske 2021. godine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7B4715-18A8-A853-E448-9D60A5C84D88}"/>
              </a:ext>
            </a:extLst>
          </p:cNvPr>
          <p:cNvSpPr txBox="1"/>
          <p:nvPr/>
        </p:nvSpPr>
        <p:spPr>
          <a:xfrm>
            <a:off x="2115773" y="4437"/>
            <a:ext cx="702672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r"/>
            <a:r>
              <a:rPr lang="hr-HR" sz="1200" dirty="0">
                <a:solidFill>
                  <a:srgbClr val="004991"/>
                </a:solidFill>
                <a:latin typeface="Book Antiqua"/>
              </a:rPr>
              <a:t>Aktualna demografska slika regije Istočna Hrvatska</a:t>
            </a:r>
            <a:endParaRPr lang="hr-HR" sz="1200" dirty="0">
              <a:solidFill>
                <a:srgbClr val="004991"/>
              </a:solidFill>
              <a:latin typeface="Book Antiqua"/>
              <a:sym typeface="Book Antiqua"/>
            </a:endParaRPr>
          </a:p>
        </p:txBody>
      </p:sp>
      <p:sp>
        <p:nvSpPr>
          <p:cNvPr id="3" name="Shape 649">
            <a:extLst>
              <a:ext uri="{FF2B5EF4-FFF2-40B4-BE49-F238E27FC236}">
                <a16:creationId xmlns:a16="http://schemas.microsoft.com/office/drawing/2014/main" id="{87154B37-7002-F782-F76A-A8A7832F4421}"/>
              </a:ext>
            </a:extLst>
          </p:cNvPr>
          <p:cNvSpPr/>
          <p:nvPr/>
        </p:nvSpPr>
        <p:spPr>
          <a:xfrm>
            <a:off x="3960000" y="6634800"/>
            <a:ext cx="5040000" cy="2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 fontScale="92500"/>
          </a:bodyPr>
          <a:lstStyle/>
          <a:p>
            <a:pPr lvl="1" indent="596645" algn="r" defTabSz="795527">
              <a:spcBef>
                <a:spcPts val="300"/>
              </a:spcBef>
            </a:pPr>
            <a:r>
              <a:rPr lang="hr-HR" sz="1200" i="1" dirty="0">
                <a:solidFill>
                  <a:srgbClr val="0036A2"/>
                </a:solidFill>
                <a:latin typeface="Book Antiqua"/>
                <a:ea typeface="Book Antiqua"/>
                <a:cs typeface="Book Antiqua"/>
                <a:sym typeface="Book Antiqua"/>
              </a:rPr>
              <a:t>DEMOGRAFIJA U FOKUSU: Istraživanje lokalnih i regionalnih perspektiva</a:t>
            </a:r>
            <a:endParaRPr sz="1200" i="1" dirty="0">
              <a:solidFill>
                <a:srgbClr val="0036A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7" name="Picture 6" descr="A map of a country&#10;&#10;Description automatically generated">
            <a:extLst>
              <a:ext uri="{FF2B5EF4-FFF2-40B4-BE49-F238E27FC236}">
                <a16:creationId xmlns:a16="http://schemas.microsoft.com/office/drawing/2014/main" id="{1E52F8DD-0081-F507-D52D-C62DAD9C2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684000"/>
            <a:ext cx="7772400" cy="549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51007"/>
      </p:ext>
    </p:extLst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49"/>
          <p:cNvSpPr/>
          <p:nvPr/>
        </p:nvSpPr>
        <p:spPr>
          <a:xfrm>
            <a:off x="3960000" y="6634800"/>
            <a:ext cx="5040000" cy="2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 fontScale="92500"/>
          </a:bodyPr>
          <a:lstStyle/>
          <a:p>
            <a:pPr lvl="1" indent="596645" algn="r" defTabSz="795527">
              <a:spcBef>
                <a:spcPts val="300"/>
              </a:spcBef>
            </a:pPr>
            <a:r>
              <a:rPr lang="hr-HR" sz="1200" i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DEMOGRAFIJA U FOKUSU: Istraživanje lokalnih i regionalnih perspektiva</a:t>
            </a:r>
            <a:endParaRPr sz="1200" i="1" dirty="0">
              <a:solidFill>
                <a:schemeClr val="bg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7122" y="216000"/>
            <a:ext cx="702672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r"/>
            <a:r>
              <a:rPr lang="hr-HR" sz="1400" dirty="0">
                <a:solidFill>
                  <a:schemeClr val="bg1"/>
                </a:solidFill>
                <a:latin typeface="Book Antiqua"/>
              </a:rPr>
              <a:t>Aktualna demografska slika regije Istočna Hrvatska</a:t>
            </a:r>
            <a:endParaRPr lang="hr-HR" sz="1400" dirty="0">
              <a:solidFill>
                <a:schemeClr val="bg1"/>
              </a:solidFill>
              <a:latin typeface="Book Antiqua"/>
              <a:sym typeface="Book Antiqu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9D0215-CD8D-4F05-8C6F-2B21D65EB6DD}"/>
              </a:ext>
            </a:extLst>
          </p:cNvPr>
          <p:cNvSpPr txBox="1"/>
          <p:nvPr/>
        </p:nvSpPr>
        <p:spPr>
          <a:xfrm>
            <a:off x="469444" y="4320000"/>
            <a:ext cx="820512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3200" b="1" i="0" u="none" strike="noStrike" cap="none" spc="0" normalizeH="0" baseline="0" dirty="0">
                <a:ln>
                  <a:noFill/>
                </a:ln>
                <a:solidFill>
                  <a:srgbClr val="004991"/>
                </a:solidFill>
                <a:effectLst/>
                <a:uFillTx/>
                <a:latin typeface="Book Antiqua" charset="0"/>
                <a:ea typeface="Book Antiqua" charset="0"/>
                <a:cs typeface="Book Antiqua" charset="0"/>
                <a:sym typeface="Calibri"/>
              </a:rPr>
              <a:t>OBRAZOVNI SASTAV STANOVNIŠTVA</a:t>
            </a:r>
          </a:p>
        </p:txBody>
      </p:sp>
    </p:spTree>
    <p:extLst>
      <p:ext uri="{BB962C8B-B14F-4D97-AF65-F5344CB8AC3E}">
        <p14:creationId xmlns:p14="http://schemas.microsoft.com/office/powerpoint/2010/main" val="229312329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C3C411-0E50-C84E-A27A-22E40CC82348}"/>
              </a:ext>
            </a:extLst>
          </p:cNvPr>
          <p:cNvSpPr txBox="1"/>
          <p:nvPr/>
        </p:nvSpPr>
        <p:spPr>
          <a:xfrm>
            <a:off x="431998" y="499913"/>
            <a:ext cx="827473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spc="0" normalizeH="0" baseline="0" dirty="0">
                <a:ln>
                  <a:noFill/>
                </a:ln>
                <a:solidFill>
                  <a:srgbClr val="003298"/>
                </a:solidFill>
                <a:effectLst/>
                <a:uFillTx/>
                <a:latin typeface="Book Antiqua" panose="02040602050305030304" pitchFamily="18" charset="0"/>
                <a:sym typeface="Calibri"/>
              </a:rPr>
              <a:t>Visokoobrazovano  stanovništvo Istočne Hrvatske </a:t>
            </a:r>
            <a:r>
              <a:rPr kumimoji="0" lang="sr-Latn-RS" sz="1600" b="1" i="0" u="none" strike="noStrike" cap="none" spc="0" normalizeH="0" baseline="0" dirty="0">
                <a:ln>
                  <a:noFill/>
                </a:ln>
                <a:solidFill>
                  <a:srgbClr val="003298"/>
                </a:solidFill>
                <a:effectLst/>
                <a:uFillTx/>
                <a:latin typeface="Book Antiqua" panose="02040602050305030304" pitchFamily="18" charset="0"/>
                <a:sym typeface="Calibri"/>
              </a:rPr>
              <a:t>2021. godine</a:t>
            </a:r>
            <a:endParaRPr kumimoji="0" lang="sr-Latn-RS" sz="1600" b="1" i="1" u="none" strike="noStrike" cap="none" spc="0" normalizeH="0" baseline="0" dirty="0">
              <a:ln>
                <a:noFill/>
              </a:ln>
              <a:solidFill>
                <a:srgbClr val="003298"/>
              </a:solidFill>
              <a:effectLst/>
              <a:uFillTx/>
              <a:latin typeface="Book Antiqua" panose="02040602050305030304" pitchFamily="18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D3FB9-FD81-9944-B431-6C07C37B50D9}"/>
              </a:ext>
            </a:extLst>
          </p:cNvPr>
          <p:cNvSpPr txBox="1"/>
          <p:nvPr/>
        </p:nvSpPr>
        <p:spPr>
          <a:xfrm>
            <a:off x="1987574" y="3028502"/>
            <a:ext cx="2581795" cy="1261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sr-Latn-RS" sz="24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311 014   rođenih</a:t>
            </a:r>
          </a:p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2400" dirty="0">
                <a:solidFill>
                  <a:schemeClr val="bg1"/>
                </a:solidFill>
              </a:rPr>
              <a:t> 415 884      umrlih</a:t>
            </a:r>
          </a:p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-104 870 gubitak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ECEBE7-003A-24C4-1F6E-0F0EFD7FC169}"/>
              </a:ext>
            </a:extLst>
          </p:cNvPr>
          <p:cNvSpPr txBox="1"/>
          <p:nvPr/>
        </p:nvSpPr>
        <p:spPr>
          <a:xfrm>
            <a:off x="2115773" y="4437"/>
            <a:ext cx="702672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r"/>
            <a:r>
              <a:rPr lang="hr-HR" sz="1200" dirty="0">
                <a:solidFill>
                  <a:srgbClr val="004991"/>
                </a:solidFill>
                <a:latin typeface="Book Antiqua"/>
              </a:rPr>
              <a:t>Aktualna demografska slika regije Istočna Hrvatska</a:t>
            </a:r>
            <a:endParaRPr lang="hr-HR" sz="1200" dirty="0">
              <a:solidFill>
                <a:srgbClr val="004991"/>
              </a:solidFill>
              <a:latin typeface="Book Antiqua"/>
              <a:sym typeface="Book Antiqua"/>
            </a:endParaRPr>
          </a:p>
        </p:txBody>
      </p:sp>
      <p:sp>
        <p:nvSpPr>
          <p:cNvPr id="6" name="Shape 649">
            <a:extLst>
              <a:ext uri="{FF2B5EF4-FFF2-40B4-BE49-F238E27FC236}">
                <a16:creationId xmlns:a16="http://schemas.microsoft.com/office/drawing/2014/main" id="{EAA6EA40-7548-E4D5-4C6E-7D1427DC3DA2}"/>
              </a:ext>
            </a:extLst>
          </p:cNvPr>
          <p:cNvSpPr/>
          <p:nvPr/>
        </p:nvSpPr>
        <p:spPr>
          <a:xfrm>
            <a:off x="3960000" y="6634800"/>
            <a:ext cx="5040000" cy="2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rmAutofit fontScale="92500"/>
          </a:bodyPr>
          <a:lstStyle/>
          <a:p>
            <a:pPr lvl="1" indent="596645" algn="r" defTabSz="795527">
              <a:spcBef>
                <a:spcPts val="300"/>
              </a:spcBef>
            </a:pPr>
            <a:r>
              <a:rPr lang="hr-HR" sz="1200" i="1" dirty="0">
                <a:solidFill>
                  <a:srgbClr val="0036A2"/>
                </a:solidFill>
                <a:latin typeface="Book Antiqua"/>
                <a:ea typeface="Book Antiqua"/>
                <a:cs typeface="Book Antiqua"/>
                <a:sym typeface="Book Antiqua"/>
              </a:rPr>
              <a:t>DEMOGRAFIJA U FOKUSU: Istraživanje lokalnih i regionalnih perspektiva</a:t>
            </a:r>
            <a:endParaRPr sz="1200" i="1" dirty="0">
              <a:solidFill>
                <a:srgbClr val="0036A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D3BABFD-6FCF-AFC0-9F2A-135B4DB87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682719"/>
              </p:ext>
            </p:extLst>
          </p:nvPr>
        </p:nvGraphicFramePr>
        <p:xfrm>
          <a:off x="490317" y="1056944"/>
          <a:ext cx="8216421" cy="491748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81011">
                  <a:extLst>
                    <a:ext uri="{9D8B030D-6E8A-4147-A177-3AD203B41FA5}">
                      <a16:colId xmlns:a16="http://schemas.microsoft.com/office/drawing/2014/main" val="3805271370"/>
                    </a:ext>
                  </a:extLst>
                </a:gridCol>
                <a:gridCol w="889235">
                  <a:extLst>
                    <a:ext uri="{9D8B030D-6E8A-4147-A177-3AD203B41FA5}">
                      <a16:colId xmlns:a16="http://schemas.microsoft.com/office/drawing/2014/main" val="3315960854"/>
                    </a:ext>
                  </a:extLst>
                </a:gridCol>
                <a:gridCol w="889235">
                  <a:extLst>
                    <a:ext uri="{9D8B030D-6E8A-4147-A177-3AD203B41FA5}">
                      <a16:colId xmlns:a16="http://schemas.microsoft.com/office/drawing/2014/main" val="3800786889"/>
                    </a:ext>
                  </a:extLst>
                </a:gridCol>
                <a:gridCol w="889235">
                  <a:extLst>
                    <a:ext uri="{9D8B030D-6E8A-4147-A177-3AD203B41FA5}">
                      <a16:colId xmlns:a16="http://schemas.microsoft.com/office/drawing/2014/main" val="1101019783"/>
                    </a:ext>
                  </a:extLst>
                </a:gridCol>
                <a:gridCol w="889235">
                  <a:extLst>
                    <a:ext uri="{9D8B030D-6E8A-4147-A177-3AD203B41FA5}">
                      <a16:colId xmlns:a16="http://schemas.microsoft.com/office/drawing/2014/main" val="195872938"/>
                    </a:ext>
                  </a:extLst>
                </a:gridCol>
                <a:gridCol w="889235">
                  <a:extLst>
                    <a:ext uri="{9D8B030D-6E8A-4147-A177-3AD203B41FA5}">
                      <a16:colId xmlns:a16="http://schemas.microsoft.com/office/drawing/2014/main" val="3214526036"/>
                    </a:ext>
                  </a:extLst>
                </a:gridCol>
                <a:gridCol w="889235">
                  <a:extLst>
                    <a:ext uri="{9D8B030D-6E8A-4147-A177-3AD203B41FA5}">
                      <a16:colId xmlns:a16="http://schemas.microsoft.com/office/drawing/2014/main" val="771097574"/>
                    </a:ext>
                  </a:extLst>
                </a:gridCol>
              </a:tblGrid>
              <a:tr h="972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Županija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Broj visokoobrazovanih stanovnika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r-HR" sz="1800" b="1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r-HR" sz="1800" b="1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Udio u ukupnom broju stanovnika starijem od 15 godina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r-HR" sz="1800" b="1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r-HR" sz="1800" b="1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7079030"/>
                  </a:ext>
                </a:extLst>
              </a:tr>
              <a:tr h="41748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ukupno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muškarci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žene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ukupno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muškarci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žene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60742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Virovitičko-podravska</a:t>
                      </a:r>
                      <a:endParaRPr lang="hr-HR" sz="1800" b="0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7.893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3.618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4.275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13,6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049647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Požeško-slavonska</a:t>
                      </a:r>
                      <a:endParaRPr lang="hr-HR" sz="1800" b="0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8.847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3.983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4.864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17,1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33663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Brodsko-posavska</a:t>
                      </a:r>
                      <a:endParaRPr lang="hr-HR" sz="1800" b="0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16.592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7.438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9.154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15,8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062208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Osječko-baranjska</a:t>
                      </a:r>
                      <a:endParaRPr lang="hr-HR" sz="1800" b="0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43.330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19.038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24.292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20,8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216114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Vukovarsko-srijemska</a:t>
                      </a:r>
                      <a:endParaRPr lang="hr-HR" sz="1800" b="0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18.565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8.388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10.177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5187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Istočna Hrvatska</a:t>
                      </a:r>
                      <a:endParaRPr lang="hr-HR" sz="1800" b="1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95.227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42.465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52.762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17,7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237868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Republika Hrvatska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798.853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351.312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447.541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24,1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22,2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25,7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3654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67857"/>
      </p:ext>
    </p:extLst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C3C411-0E50-C84E-A27A-22E40CC82348}"/>
              </a:ext>
            </a:extLst>
          </p:cNvPr>
          <p:cNvSpPr txBox="1"/>
          <p:nvPr/>
        </p:nvSpPr>
        <p:spPr>
          <a:xfrm>
            <a:off x="1295460" y="345534"/>
            <a:ext cx="65283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spc="0" normalizeH="0" baseline="0" dirty="0">
                <a:ln>
                  <a:noFill/>
                </a:ln>
                <a:solidFill>
                  <a:srgbClr val="003298"/>
                </a:solidFill>
                <a:effectLst/>
                <a:uFillTx/>
                <a:latin typeface="Book Antiqua" panose="02040602050305030304" pitchFamily="18" charset="0"/>
                <a:sym typeface="Calibri"/>
              </a:rPr>
              <a:t>Udio visokoobrazovanog</a:t>
            </a:r>
            <a:r>
              <a:rPr kumimoji="0" lang="sr-Latn-RS" sz="1600" b="1" i="0" u="none" strike="noStrike" cap="none" spc="0" normalizeH="0" baseline="0" dirty="0">
                <a:ln>
                  <a:noFill/>
                </a:ln>
                <a:solidFill>
                  <a:srgbClr val="003298"/>
                </a:solidFill>
                <a:effectLst/>
                <a:uFillTx/>
                <a:latin typeface="Book Antiqua" panose="02040602050305030304" pitchFamily="18" charset="0"/>
                <a:sym typeface="Calibri"/>
              </a:rPr>
              <a:t> stanovništva Istočne Hrvatske 2021. godine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7B4715-18A8-A853-E448-9D60A5C84D88}"/>
              </a:ext>
            </a:extLst>
          </p:cNvPr>
          <p:cNvSpPr txBox="1"/>
          <p:nvPr/>
        </p:nvSpPr>
        <p:spPr>
          <a:xfrm>
            <a:off x="2115773" y="4437"/>
            <a:ext cx="702672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r"/>
            <a:r>
              <a:rPr lang="hr-HR" sz="1200" dirty="0">
                <a:solidFill>
                  <a:srgbClr val="004991"/>
                </a:solidFill>
                <a:latin typeface="Book Antiqua"/>
              </a:rPr>
              <a:t>Aktualna demografska slika regije Istočna Hrvatska</a:t>
            </a:r>
            <a:endParaRPr lang="hr-HR" sz="1200" dirty="0">
              <a:solidFill>
                <a:srgbClr val="004991"/>
              </a:solidFill>
              <a:latin typeface="Book Antiqua"/>
              <a:sym typeface="Book Antiqua"/>
            </a:endParaRPr>
          </a:p>
        </p:txBody>
      </p:sp>
      <p:sp>
        <p:nvSpPr>
          <p:cNvPr id="3" name="Shape 649">
            <a:extLst>
              <a:ext uri="{FF2B5EF4-FFF2-40B4-BE49-F238E27FC236}">
                <a16:creationId xmlns:a16="http://schemas.microsoft.com/office/drawing/2014/main" id="{87154B37-7002-F782-F76A-A8A7832F4421}"/>
              </a:ext>
            </a:extLst>
          </p:cNvPr>
          <p:cNvSpPr/>
          <p:nvPr/>
        </p:nvSpPr>
        <p:spPr>
          <a:xfrm>
            <a:off x="3960000" y="6634800"/>
            <a:ext cx="5040000" cy="2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rmAutofit fontScale="92500"/>
          </a:bodyPr>
          <a:lstStyle/>
          <a:p>
            <a:pPr lvl="1" indent="596645" algn="r" defTabSz="795527">
              <a:spcBef>
                <a:spcPts val="300"/>
              </a:spcBef>
            </a:pPr>
            <a:r>
              <a:rPr lang="hr-HR" sz="1200" i="1" dirty="0">
                <a:solidFill>
                  <a:srgbClr val="0036A2"/>
                </a:solidFill>
                <a:latin typeface="Book Antiqua"/>
                <a:ea typeface="Book Antiqua"/>
                <a:cs typeface="Book Antiqua"/>
                <a:sym typeface="Book Antiqua"/>
              </a:rPr>
              <a:t>DEMOGRAFIJA U FOKUSU: Istraživanje lokalnih i regionalnih perspektiva</a:t>
            </a:r>
            <a:endParaRPr sz="1200" i="1" dirty="0">
              <a:solidFill>
                <a:srgbClr val="0036A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6" name="Picture 5" descr="A map of a country&#10;&#10;Description automatically generated">
            <a:extLst>
              <a:ext uri="{FF2B5EF4-FFF2-40B4-BE49-F238E27FC236}">
                <a16:creationId xmlns:a16="http://schemas.microsoft.com/office/drawing/2014/main" id="{CAD50D2B-2B24-8A9B-44D5-EA285A3D1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682814"/>
            <a:ext cx="7772400" cy="54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16432"/>
      </p:ext>
    </p:extLst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0000" y="1080000"/>
            <a:ext cx="174823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2800" b="1" i="0" u="none" strike="noStrike" cap="none" spc="0" normalizeH="0" baseline="0" dirty="0">
                <a:ln>
                  <a:noFill/>
                </a:ln>
                <a:solidFill>
                  <a:srgbClr val="004991"/>
                </a:solidFill>
                <a:effectLst/>
                <a:uFillTx/>
                <a:latin typeface="Book Antiqua" charset="0"/>
                <a:ea typeface="Book Antiqua" charset="0"/>
                <a:cs typeface="Book Antiqua" charset="0"/>
                <a:sym typeface="Calibri"/>
              </a:rPr>
              <a:t>Zaključak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0000" y="1789269"/>
            <a:ext cx="7289471" cy="24622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98900" marR="0" indent="-198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hr-HR" sz="2200" dirty="0">
                <a:solidFill>
                  <a:srgbClr val="004991"/>
                </a:solidFill>
                <a:latin typeface="Book Antiqua" charset="0"/>
                <a:ea typeface="Book Antiqua" charset="0"/>
                <a:cs typeface="Book Antiqua" charset="0"/>
              </a:rPr>
              <a:t>nastavak negativnih demografskih trendova iz prijašnjih razdoblja nastavljen je i u </a:t>
            </a:r>
            <a:r>
              <a:rPr lang="hr-HR" sz="2200" dirty="0" err="1">
                <a:solidFill>
                  <a:srgbClr val="004991"/>
                </a:solidFill>
                <a:latin typeface="Book Antiqua" charset="0"/>
                <a:ea typeface="Book Antiqua" charset="0"/>
                <a:cs typeface="Book Antiqua" charset="0"/>
              </a:rPr>
              <a:t>međupopisnom</a:t>
            </a:r>
            <a:r>
              <a:rPr lang="hr-HR" sz="2200" dirty="0">
                <a:solidFill>
                  <a:srgbClr val="004991"/>
                </a:solidFill>
                <a:latin typeface="Book Antiqua" charset="0"/>
                <a:ea typeface="Book Antiqua" charset="0"/>
                <a:cs typeface="Book Antiqua" charset="0"/>
              </a:rPr>
              <a:t> razdoblju 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hr-HR" sz="2200" dirty="0">
                <a:solidFill>
                  <a:srgbClr val="004991"/>
                </a:solidFill>
                <a:latin typeface="Book Antiqua" charset="0"/>
                <a:ea typeface="Book Antiqua" charset="0"/>
                <a:cs typeface="Book Antiqua" charset="0"/>
              </a:rPr>
              <a:t>   2011.-2021. s pojačanim intenzitetom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hr-HR" sz="2200" b="0" i="0" u="none" strike="noStrike" cap="none" spc="0" normalizeH="0" baseline="0" dirty="0">
              <a:ln>
                <a:noFill/>
              </a:ln>
              <a:solidFill>
                <a:srgbClr val="004991"/>
              </a:solidFill>
              <a:effectLst/>
              <a:uFillTx/>
              <a:latin typeface="Book Antiqua" charset="0"/>
              <a:ea typeface="Book Antiqua" charset="0"/>
              <a:cs typeface="Book Antiqua" charset="0"/>
              <a:sym typeface="Calibri"/>
            </a:endParaRP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r-HR" sz="2200" dirty="0">
                <a:solidFill>
                  <a:srgbClr val="004991"/>
                </a:solidFill>
                <a:latin typeface="Book Antiqua" charset="0"/>
                <a:ea typeface="Book Antiqua" charset="0"/>
                <a:cs typeface="Book Antiqua" charset="0"/>
              </a:rPr>
              <a:t>negativno prirodno kretanje stanovništva osnaženo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hr-HR" sz="2200" dirty="0">
                <a:solidFill>
                  <a:srgbClr val="004991"/>
                </a:solidFill>
                <a:latin typeface="Book Antiqua" charset="0"/>
                <a:ea typeface="Book Antiqua" charset="0"/>
                <a:cs typeface="Book Antiqua" charset="0"/>
              </a:rPr>
              <a:t>     izrazitom emigracijom rezultiralo je snažnom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hr-HR" sz="2200" dirty="0">
                <a:solidFill>
                  <a:srgbClr val="004991"/>
                </a:solidFill>
                <a:latin typeface="Book Antiqua" charset="0"/>
                <a:ea typeface="Book Antiqua" charset="0"/>
                <a:cs typeface="Book Antiqua" charset="0"/>
              </a:rPr>
              <a:t>     degradacijom biološke strukture </a:t>
            </a:r>
            <a:endParaRPr kumimoji="0" lang="hr-HR" sz="2200" b="0" i="0" u="none" strike="noStrike" cap="none" spc="0" normalizeH="0" baseline="0" dirty="0">
              <a:ln>
                <a:noFill/>
              </a:ln>
              <a:solidFill>
                <a:srgbClr val="004991"/>
              </a:solidFill>
              <a:effectLst/>
              <a:uFillTx/>
              <a:latin typeface="Book Antiqua" charset="0"/>
              <a:ea typeface="Book Antiqua" charset="0"/>
              <a:cs typeface="Book Antiqua" charset="0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000" y="4478923"/>
            <a:ext cx="7395242" cy="1446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98900" marR="0" indent="-198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hr-HR" sz="2200" dirty="0">
                <a:solidFill>
                  <a:srgbClr val="004991"/>
                </a:solidFill>
                <a:latin typeface="Book Antiqua" charset="0"/>
                <a:ea typeface="Book Antiqua" charset="0"/>
                <a:cs typeface="Book Antiqua" charset="0"/>
              </a:rPr>
              <a:t>rješavanje demografskih problema Istočne Hrvatske neće biti moguće bez dugoročne stabilizacije prirodnog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hr-HR" sz="2200" dirty="0">
                <a:solidFill>
                  <a:srgbClr val="004991"/>
                </a:solidFill>
                <a:latin typeface="Book Antiqua" charset="0"/>
                <a:ea typeface="Book Antiqua" charset="0"/>
                <a:cs typeface="Book Antiqua" charset="0"/>
              </a:rPr>
              <a:t>   kretanja stanovništva do koje ne može doći bez ciljanih i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hr-HR" sz="2200" dirty="0">
                <a:solidFill>
                  <a:srgbClr val="004991"/>
                </a:solidFill>
                <a:latin typeface="Book Antiqua" charset="0"/>
                <a:ea typeface="Book Antiqua" charset="0"/>
                <a:cs typeface="Book Antiqua" charset="0"/>
              </a:rPr>
              <a:t>   promišljenih  imigracijskih impulsa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133D7A-9B21-C3DB-6A5B-06283A0AFBE7}"/>
              </a:ext>
            </a:extLst>
          </p:cNvPr>
          <p:cNvSpPr txBox="1"/>
          <p:nvPr/>
        </p:nvSpPr>
        <p:spPr>
          <a:xfrm>
            <a:off x="1927122" y="216000"/>
            <a:ext cx="702672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r"/>
            <a:r>
              <a:rPr lang="hr-HR" sz="1400" dirty="0">
                <a:solidFill>
                  <a:schemeClr val="bg1"/>
                </a:solidFill>
                <a:latin typeface="Book Antiqua"/>
              </a:rPr>
              <a:t>Aktualna demografska slika regije Istočna Hrvatska</a:t>
            </a:r>
            <a:endParaRPr lang="hr-HR" sz="1400" dirty="0">
              <a:solidFill>
                <a:schemeClr val="bg1"/>
              </a:solidFill>
              <a:latin typeface="Book Antiqua"/>
              <a:sym typeface="Book Antiqua"/>
            </a:endParaRPr>
          </a:p>
        </p:txBody>
      </p:sp>
      <p:sp>
        <p:nvSpPr>
          <p:cNvPr id="3" name="Shape 649">
            <a:extLst>
              <a:ext uri="{FF2B5EF4-FFF2-40B4-BE49-F238E27FC236}">
                <a16:creationId xmlns:a16="http://schemas.microsoft.com/office/drawing/2014/main" id="{C54AF3E8-4B05-59AA-B83C-F1C5B2A00C82}"/>
              </a:ext>
            </a:extLst>
          </p:cNvPr>
          <p:cNvSpPr/>
          <p:nvPr/>
        </p:nvSpPr>
        <p:spPr>
          <a:xfrm>
            <a:off x="3960000" y="6634800"/>
            <a:ext cx="5040000" cy="2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 fontScale="92500"/>
          </a:bodyPr>
          <a:lstStyle/>
          <a:p>
            <a:pPr lvl="1" indent="596645" algn="r" defTabSz="795527">
              <a:spcBef>
                <a:spcPts val="300"/>
              </a:spcBef>
            </a:pPr>
            <a:r>
              <a:rPr lang="hr-HR" sz="1200" i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DEMOGRAFIJA U FOKUSU: Istraživanje lokalnih i regionalnih perspektiva</a:t>
            </a:r>
            <a:endParaRPr sz="1200" i="1" dirty="0">
              <a:solidFill>
                <a:schemeClr val="bg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708081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49"/>
          <p:cNvSpPr/>
          <p:nvPr/>
        </p:nvSpPr>
        <p:spPr>
          <a:xfrm>
            <a:off x="3960000" y="6634800"/>
            <a:ext cx="5040000" cy="2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 fontScale="92500"/>
          </a:bodyPr>
          <a:lstStyle/>
          <a:p>
            <a:pPr lvl="1" indent="596645" algn="r" defTabSz="795527">
              <a:spcBef>
                <a:spcPts val="300"/>
              </a:spcBef>
            </a:pPr>
            <a:r>
              <a:rPr lang="hr-HR" sz="1200" i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DEMOGRAFIJA U FOKUSU: Istraživanje lokalnih i regionalnih perspektiva</a:t>
            </a:r>
            <a:endParaRPr sz="1200" i="1" dirty="0">
              <a:solidFill>
                <a:schemeClr val="bg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2125" y="1080000"/>
            <a:ext cx="400526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2800" b="1" dirty="0">
                <a:solidFill>
                  <a:srgbClr val="004991"/>
                </a:solidFill>
                <a:latin typeface="Book Antiqua" charset="0"/>
                <a:ea typeface="Book Antiqua" charset="0"/>
                <a:cs typeface="Book Antiqua" charset="0"/>
              </a:rPr>
              <a:t>Regija Istočna Hrvatska</a:t>
            </a:r>
            <a:endParaRPr kumimoji="0" lang="hr-HR" sz="2800" b="1" i="0" u="none" strike="noStrike" cap="none" spc="0" normalizeH="0" baseline="0" dirty="0">
              <a:ln>
                <a:noFill/>
              </a:ln>
              <a:solidFill>
                <a:srgbClr val="004991"/>
              </a:solidFill>
              <a:effectLst/>
              <a:uFillTx/>
              <a:latin typeface="Book Antiqua" charset="0"/>
              <a:ea typeface="Book Antiqua" charset="0"/>
              <a:cs typeface="Book Antiqua" charset="0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2124" y="2061925"/>
            <a:ext cx="7617875" cy="3647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98900" marR="0" indent="-198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hr-HR" sz="2100" dirty="0">
                <a:solidFill>
                  <a:srgbClr val="004991"/>
                </a:solidFill>
                <a:latin typeface="Book Antiqua" charset="0"/>
                <a:ea typeface="Book Antiqua" charset="0"/>
                <a:cs typeface="Book Antiqua" charset="0"/>
              </a:rPr>
              <a:t>podijeljena na pet županija: Virovitičko-podravska,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hr-HR" sz="2100" dirty="0">
                <a:solidFill>
                  <a:srgbClr val="004991"/>
                </a:solidFill>
                <a:latin typeface="Book Antiqua" charset="0"/>
                <a:ea typeface="Book Antiqua" charset="0"/>
                <a:cs typeface="Book Antiqua" charset="0"/>
              </a:rPr>
              <a:t>   Požeško-slavonska, Brodsko-posavska, Osječko-baranjska,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hr-HR" sz="2100" dirty="0">
                <a:solidFill>
                  <a:srgbClr val="004991"/>
                </a:solidFill>
                <a:latin typeface="Book Antiqua" charset="0"/>
                <a:ea typeface="Book Antiqua" charset="0"/>
                <a:cs typeface="Book Antiqua" charset="0"/>
              </a:rPr>
              <a:t>   Vukovarsko-srijemska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hr-HR" sz="2100" dirty="0">
              <a:solidFill>
                <a:srgbClr val="004991"/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r-HR" sz="2100" dirty="0">
                <a:solidFill>
                  <a:srgbClr val="004991"/>
                </a:solidFill>
                <a:latin typeface="Book Antiqua" charset="0"/>
                <a:ea typeface="Book Antiqua" charset="0"/>
                <a:cs typeface="Book Antiqua" charset="0"/>
              </a:rPr>
              <a:t>površina: 12.486 km</a:t>
            </a:r>
            <a:r>
              <a:rPr lang="hr-HR" sz="2100" baseline="30000" dirty="0">
                <a:solidFill>
                  <a:srgbClr val="004991"/>
                </a:solidFill>
                <a:latin typeface="Book Antiqua" charset="0"/>
                <a:ea typeface="Book Antiqua" charset="0"/>
                <a:cs typeface="Book Antiqua" charset="0"/>
              </a:rPr>
              <a:t>2</a:t>
            </a:r>
            <a:r>
              <a:rPr lang="hr-HR" sz="2100" dirty="0">
                <a:solidFill>
                  <a:srgbClr val="004991"/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hr-HR" sz="2100" i="1" dirty="0">
                <a:solidFill>
                  <a:srgbClr val="004991"/>
                </a:solidFill>
                <a:latin typeface="Book Antiqua" charset="0"/>
                <a:ea typeface="Book Antiqua" charset="0"/>
                <a:cs typeface="Book Antiqua" charset="0"/>
              </a:rPr>
              <a:t>(22,1% kopnenog dijela RH)</a:t>
            </a: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hr-HR" sz="2100" dirty="0">
              <a:solidFill>
                <a:srgbClr val="004991"/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r-HR" sz="2100" dirty="0">
                <a:solidFill>
                  <a:srgbClr val="004991"/>
                </a:solidFill>
                <a:latin typeface="Book Antiqua" charset="0"/>
                <a:ea typeface="Book Antiqua" charset="0"/>
                <a:cs typeface="Book Antiqua" charset="0"/>
              </a:rPr>
              <a:t>broj stanovnika 2021.: 665.858 </a:t>
            </a:r>
            <a:r>
              <a:rPr lang="hr-HR" sz="2100" i="1" dirty="0">
                <a:solidFill>
                  <a:srgbClr val="004991"/>
                </a:solidFill>
                <a:latin typeface="Book Antiqua" charset="0"/>
                <a:ea typeface="Book Antiqua" charset="0"/>
                <a:cs typeface="Book Antiqua" charset="0"/>
              </a:rPr>
              <a:t>(17,2% stanovništva RH)</a:t>
            </a: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hr-HR" sz="2100" b="0" i="0" u="none" strike="noStrike" cap="none" spc="0" normalizeH="0" baseline="0" dirty="0">
              <a:ln>
                <a:noFill/>
              </a:ln>
              <a:solidFill>
                <a:srgbClr val="004991"/>
              </a:solidFill>
              <a:effectLst/>
              <a:uFillTx/>
              <a:latin typeface="Book Antiqua" charset="0"/>
              <a:ea typeface="Book Antiqua" charset="0"/>
              <a:cs typeface="Book Antiqua" charset="0"/>
              <a:sym typeface="Calibri"/>
            </a:endParaRP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r-HR" sz="2100" dirty="0">
                <a:solidFill>
                  <a:srgbClr val="004991"/>
                </a:solidFill>
                <a:latin typeface="Book Antiqua" charset="0"/>
                <a:ea typeface="Book Antiqua" charset="0"/>
                <a:cs typeface="Book Antiqua" charset="0"/>
              </a:rPr>
              <a:t>998 naselja </a:t>
            </a:r>
            <a:r>
              <a:rPr lang="hr-HR" sz="2100" i="1" dirty="0">
                <a:solidFill>
                  <a:srgbClr val="004991"/>
                </a:solidFill>
                <a:latin typeface="Book Antiqua" charset="0"/>
                <a:ea typeface="Book Antiqua" charset="0"/>
                <a:cs typeface="Book Antiqua" charset="0"/>
              </a:rPr>
              <a:t>(prosječno naselje broji 667 stanovnika)</a:t>
            </a: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hr-HR" sz="2100" i="1" dirty="0">
              <a:solidFill>
                <a:srgbClr val="004991"/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r-HR" sz="2100" dirty="0">
                <a:solidFill>
                  <a:srgbClr val="004991"/>
                </a:solidFill>
                <a:latin typeface="Book Antiqua" charset="0"/>
                <a:ea typeface="Book Antiqua" charset="0"/>
                <a:cs typeface="Book Antiqua" charset="0"/>
              </a:rPr>
              <a:t> 127 jedinica lokalne samouprave </a:t>
            </a:r>
            <a:r>
              <a:rPr lang="hr-HR" sz="2100" i="1" dirty="0">
                <a:solidFill>
                  <a:srgbClr val="004991"/>
                </a:solidFill>
                <a:latin typeface="Book Antiqua" charset="0"/>
                <a:ea typeface="Book Antiqua" charset="0"/>
                <a:cs typeface="Book Antiqua" charset="0"/>
              </a:rPr>
              <a:t>(22 grada i 105 općina)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27122" y="216000"/>
            <a:ext cx="702672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r"/>
            <a:r>
              <a:rPr lang="hr-HR" sz="1400" dirty="0">
                <a:solidFill>
                  <a:schemeClr val="bg1"/>
                </a:solidFill>
                <a:latin typeface="Book Antiqua"/>
              </a:rPr>
              <a:t>Aktualna demografska slika regije Istočna Hrvatska</a:t>
            </a:r>
            <a:endParaRPr lang="hr-HR" sz="1400" dirty="0">
              <a:solidFill>
                <a:schemeClr val="bg1"/>
              </a:solidFill>
              <a:latin typeface="Book Antiqua"/>
              <a:sym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039572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/>
          <p:nvPr/>
        </p:nvSpPr>
        <p:spPr>
          <a:xfrm>
            <a:off x="468312" y="5516562"/>
            <a:ext cx="8350251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700"/>
              </a:spcBef>
              <a:defRPr sz="3200" b="1">
                <a:solidFill>
                  <a:srgbClr val="1F497D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hr-HR" sz="3200" b="1" dirty="0">
                <a:solidFill>
                  <a:srgbClr val="004991"/>
                </a:solidFill>
              </a:rPr>
              <a:t>Hvala na pažnji</a:t>
            </a:r>
            <a:r>
              <a:rPr sz="3200" b="1" dirty="0">
                <a:solidFill>
                  <a:srgbClr val="004991"/>
                </a:solidFill>
              </a:rPr>
              <a:t>!</a:t>
            </a:r>
          </a:p>
        </p:txBody>
      </p:sp>
      <p:sp>
        <p:nvSpPr>
          <p:cNvPr id="8" name="Shape 649"/>
          <p:cNvSpPr/>
          <p:nvPr/>
        </p:nvSpPr>
        <p:spPr>
          <a:xfrm>
            <a:off x="3960000" y="6634800"/>
            <a:ext cx="5040000" cy="2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 fontScale="92500"/>
          </a:bodyPr>
          <a:lstStyle/>
          <a:p>
            <a:pPr lvl="1" indent="596645" algn="r" defTabSz="795527">
              <a:spcBef>
                <a:spcPts val="300"/>
              </a:spcBef>
            </a:pPr>
            <a:r>
              <a:rPr lang="hr-HR" sz="1200" i="1" dirty="0">
                <a:solidFill>
                  <a:srgbClr val="0036A2"/>
                </a:solidFill>
                <a:latin typeface="Book Antiqua"/>
                <a:ea typeface="Book Antiqua"/>
                <a:cs typeface="Book Antiqua"/>
                <a:sym typeface="Book Antiqua"/>
              </a:rPr>
              <a:t>DEMOGRAFIJA U FOKUSU: Istraživanje lokalnih i regionalnih perspektiva</a:t>
            </a:r>
            <a:endParaRPr sz="1200" i="1" dirty="0">
              <a:solidFill>
                <a:srgbClr val="0036A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E37123-F897-364B-8245-FF4C27CCB19E}"/>
              </a:ext>
            </a:extLst>
          </p:cNvPr>
          <p:cNvSpPr txBox="1"/>
          <p:nvPr/>
        </p:nvSpPr>
        <p:spPr>
          <a:xfrm>
            <a:off x="2115773" y="4437"/>
            <a:ext cx="702672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r"/>
            <a:r>
              <a:rPr lang="hr-HR" sz="1200" dirty="0">
                <a:solidFill>
                  <a:srgbClr val="004991"/>
                </a:solidFill>
                <a:latin typeface="Book Antiqua"/>
              </a:rPr>
              <a:t>Aktualna demografska slika regije Istočna Hrvatska</a:t>
            </a:r>
            <a:endParaRPr lang="hr-HR" sz="1200" dirty="0">
              <a:solidFill>
                <a:srgbClr val="004991"/>
              </a:solidFill>
              <a:latin typeface="Book Antiqua"/>
              <a:sym typeface="Book Antiqua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" grpId="0" animBg="1"/>
      <p:bldP spid="69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49"/>
          <p:cNvSpPr/>
          <p:nvPr/>
        </p:nvSpPr>
        <p:spPr>
          <a:xfrm>
            <a:off x="3960000" y="6634800"/>
            <a:ext cx="5040000" cy="2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 fontScale="92500"/>
          </a:bodyPr>
          <a:lstStyle/>
          <a:p>
            <a:pPr lvl="1" indent="596645" algn="r" defTabSz="795527">
              <a:spcBef>
                <a:spcPts val="300"/>
              </a:spcBef>
            </a:pPr>
            <a:r>
              <a:rPr lang="hr-HR" sz="1200" i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DEMOGRAFIJA U FOKUSU: Istraživanje lokalnih i regionalnih perspektiva</a:t>
            </a:r>
            <a:endParaRPr sz="1200" i="1" dirty="0">
              <a:solidFill>
                <a:schemeClr val="bg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7122" y="216000"/>
            <a:ext cx="702672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r"/>
            <a:r>
              <a:rPr lang="hr-HR" sz="1400" dirty="0">
                <a:solidFill>
                  <a:schemeClr val="bg1"/>
                </a:solidFill>
                <a:latin typeface="Book Antiqua"/>
              </a:rPr>
              <a:t>Aktualna demografska slika regije Istočna Hrvatska</a:t>
            </a:r>
            <a:endParaRPr lang="hr-HR" sz="1400" dirty="0">
              <a:solidFill>
                <a:schemeClr val="bg1"/>
              </a:solidFill>
              <a:latin typeface="Book Antiqua"/>
              <a:sym typeface="Book Antiqu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9D0215-CD8D-4F05-8C6F-2B21D65EB6DD}"/>
              </a:ext>
            </a:extLst>
          </p:cNvPr>
          <p:cNvSpPr txBox="1"/>
          <p:nvPr/>
        </p:nvSpPr>
        <p:spPr>
          <a:xfrm>
            <a:off x="1050527" y="4320000"/>
            <a:ext cx="704295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3200" b="1" i="0" u="none" strike="noStrike" cap="none" spc="0" normalizeH="0" baseline="0" dirty="0">
                <a:ln>
                  <a:noFill/>
                </a:ln>
                <a:solidFill>
                  <a:srgbClr val="004991"/>
                </a:solidFill>
                <a:effectLst/>
                <a:uFillTx/>
                <a:latin typeface="Book Antiqua" charset="0"/>
                <a:ea typeface="Book Antiqua" charset="0"/>
                <a:cs typeface="Book Antiqua" charset="0"/>
                <a:sym typeface="Calibri"/>
              </a:rPr>
              <a:t>PROMJENA BROJA STANOVNIKA</a:t>
            </a:r>
          </a:p>
        </p:txBody>
      </p:sp>
    </p:spTree>
    <p:extLst>
      <p:ext uri="{BB962C8B-B14F-4D97-AF65-F5344CB8AC3E}">
        <p14:creationId xmlns:p14="http://schemas.microsoft.com/office/powerpoint/2010/main" val="372594741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C3C411-0E50-C84E-A27A-22E40CC82348}"/>
              </a:ext>
            </a:extLst>
          </p:cNvPr>
          <p:cNvSpPr txBox="1"/>
          <p:nvPr/>
        </p:nvSpPr>
        <p:spPr>
          <a:xfrm>
            <a:off x="431998" y="499913"/>
            <a:ext cx="827473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spc="0" normalizeH="0" baseline="0" dirty="0">
                <a:ln>
                  <a:noFill/>
                </a:ln>
                <a:solidFill>
                  <a:srgbClr val="003298"/>
                </a:solidFill>
                <a:effectLst/>
                <a:uFillTx/>
                <a:latin typeface="Book Antiqua" panose="02040602050305030304" pitchFamily="18" charset="0"/>
                <a:sym typeface="Calibri"/>
              </a:rPr>
              <a:t>Promjena broja stanovnika Istočne Hrvatske u razdoblju </a:t>
            </a:r>
            <a:r>
              <a:rPr kumimoji="0" lang="sr-Latn-RS" sz="1600" b="1" i="0" u="none" strike="noStrike" cap="none" spc="0" normalizeH="0" baseline="0" dirty="0">
                <a:ln>
                  <a:noFill/>
                </a:ln>
                <a:solidFill>
                  <a:srgbClr val="003298"/>
                </a:solidFill>
                <a:effectLst/>
                <a:uFillTx/>
                <a:latin typeface="Book Antiqua" panose="02040602050305030304" pitchFamily="18" charset="0"/>
                <a:sym typeface="Calibri"/>
              </a:rPr>
              <a:t>2011.-2021.</a:t>
            </a:r>
            <a:endParaRPr kumimoji="0" lang="sr-Latn-RS" sz="1600" b="1" i="1" u="none" strike="noStrike" cap="none" spc="0" normalizeH="0" baseline="0" dirty="0">
              <a:ln>
                <a:noFill/>
              </a:ln>
              <a:solidFill>
                <a:srgbClr val="003298"/>
              </a:solidFill>
              <a:effectLst/>
              <a:uFillTx/>
              <a:latin typeface="Book Antiqua" panose="02040602050305030304" pitchFamily="18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D3FB9-FD81-9944-B431-6C07C37B50D9}"/>
              </a:ext>
            </a:extLst>
          </p:cNvPr>
          <p:cNvSpPr txBox="1"/>
          <p:nvPr/>
        </p:nvSpPr>
        <p:spPr>
          <a:xfrm>
            <a:off x="1987574" y="3028502"/>
            <a:ext cx="2581795" cy="1261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sr-Latn-RS" sz="24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311 014   rođenih</a:t>
            </a:r>
          </a:p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2400" dirty="0">
                <a:solidFill>
                  <a:schemeClr val="bg1"/>
                </a:solidFill>
              </a:rPr>
              <a:t> 415 884      umrlih</a:t>
            </a:r>
          </a:p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-104 870 gubitak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ECEBE7-003A-24C4-1F6E-0F0EFD7FC169}"/>
              </a:ext>
            </a:extLst>
          </p:cNvPr>
          <p:cNvSpPr txBox="1"/>
          <p:nvPr/>
        </p:nvSpPr>
        <p:spPr>
          <a:xfrm>
            <a:off x="2115773" y="4437"/>
            <a:ext cx="702672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r"/>
            <a:r>
              <a:rPr lang="hr-HR" sz="1200" dirty="0">
                <a:solidFill>
                  <a:srgbClr val="004991"/>
                </a:solidFill>
                <a:latin typeface="Book Antiqua"/>
              </a:rPr>
              <a:t>Aktualna demografska slika regije Istočna Hrvatska</a:t>
            </a:r>
            <a:endParaRPr lang="hr-HR" sz="1200" dirty="0">
              <a:solidFill>
                <a:srgbClr val="004991"/>
              </a:solidFill>
              <a:latin typeface="Book Antiqua"/>
              <a:sym typeface="Book Antiqua"/>
            </a:endParaRPr>
          </a:p>
        </p:txBody>
      </p:sp>
      <p:sp>
        <p:nvSpPr>
          <p:cNvPr id="6" name="Shape 649">
            <a:extLst>
              <a:ext uri="{FF2B5EF4-FFF2-40B4-BE49-F238E27FC236}">
                <a16:creationId xmlns:a16="http://schemas.microsoft.com/office/drawing/2014/main" id="{EAA6EA40-7548-E4D5-4C6E-7D1427DC3DA2}"/>
              </a:ext>
            </a:extLst>
          </p:cNvPr>
          <p:cNvSpPr/>
          <p:nvPr/>
        </p:nvSpPr>
        <p:spPr>
          <a:xfrm>
            <a:off x="3960000" y="6634800"/>
            <a:ext cx="5040000" cy="2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 fontScale="92500"/>
          </a:bodyPr>
          <a:lstStyle/>
          <a:p>
            <a:pPr lvl="1" indent="596645" algn="r" defTabSz="795527">
              <a:spcBef>
                <a:spcPts val="300"/>
              </a:spcBef>
            </a:pPr>
            <a:r>
              <a:rPr lang="hr-HR" sz="1200" i="1" dirty="0">
                <a:solidFill>
                  <a:srgbClr val="0036A2"/>
                </a:solidFill>
                <a:latin typeface="Book Antiqua"/>
                <a:ea typeface="Book Antiqua"/>
                <a:cs typeface="Book Antiqua"/>
                <a:sym typeface="Book Antiqua"/>
              </a:rPr>
              <a:t>DEMOGRAFIJA U FOKUSU: Istraživanje lokalnih i regionalnih perspektiva</a:t>
            </a:r>
            <a:endParaRPr sz="1200" i="1" dirty="0">
              <a:solidFill>
                <a:srgbClr val="0036A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D3BABFD-6FCF-AFC0-9F2A-135B4DB87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839740"/>
              </p:ext>
            </p:extLst>
          </p:nvPr>
        </p:nvGraphicFramePr>
        <p:xfrm>
          <a:off x="563470" y="1056944"/>
          <a:ext cx="8011793" cy="48439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57801">
                  <a:extLst>
                    <a:ext uri="{9D8B030D-6E8A-4147-A177-3AD203B41FA5}">
                      <a16:colId xmlns:a16="http://schemas.microsoft.com/office/drawing/2014/main" val="3805271370"/>
                    </a:ext>
                  </a:extLst>
                </a:gridCol>
                <a:gridCol w="1317254">
                  <a:extLst>
                    <a:ext uri="{9D8B030D-6E8A-4147-A177-3AD203B41FA5}">
                      <a16:colId xmlns:a16="http://schemas.microsoft.com/office/drawing/2014/main" val="3315960854"/>
                    </a:ext>
                  </a:extLst>
                </a:gridCol>
                <a:gridCol w="1317254">
                  <a:extLst>
                    <a:ext uri="{9D8B030D-6E8A-4147-A177-3AD203B41FA5}">
                      <a16:colId xmlns:a16="http://schemas.microsoft.com/office/drawing/2014/main" val="3800786889"/>
                    </a:ext>
                  </a:extLst>
                </a:gridCol>
                <a:gridCol w="1208987">
                  <a:extLst>
                    <a:ext uri="{9D8B030D-6E8A-4147-A177-3AD203B41FA5}">
                      <a16:colId xmlns:a16="http://schemas.microsoft.com/office/drawing/2014/main" val="195872938"/>
                    </a:ext>
                  </a:extLst>
                </a:gridCol>
                <a:gridCol w="1010497">
                  <a:extLst>
                    <a:ext uri="{9D8B030D-6E8A-4147-A177-3AD203B41FA5}">
                      <a16:colId xmlns:a16="http://schemas.microsoft.com/office/drawing/2014/main" val="771097574"/>
                    </a:ext>
                  </a:extLst>
                </a:gridCol>
              </a:tblGrid>
              <a:tr h="90853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Županija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800" b="1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Broj stanovnika</a:t>
                      </a:r>
                      <a:endParaRPr lang="hr-HR" sz="1800" b="1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800" b="1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Međupopisna promjena</a:t>
                      </a:r>
                      <a:endParaRPr lang="hr-HR" sz="1800" b="1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079030"/>
                  </a:ext>
                </a:extLst>
              </a:tr>
              <a:tr h="49193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i="1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2011.</a:t>
                      </a:r>
                      <a:endParaRPr lang="hr-HR" sz="1800" b="0" i="1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i="1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2021.</a:t>
                      </a:r>
                      <a:endParaRPr lang="hr-HR" sz="1800" b="0" i="1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i="1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aps.</a:t>
                      </a:r>
                      <a:endParaRPr lang="hr-HR" sz="1800" b="0" i="1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i="1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indeks</a:t>
                      </a:r>
                      <a:endParaRPr lang="hr-HR" sz="1800" b="0" i="1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1389970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Virovitičko-podravska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84.836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70.368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-14.468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82,9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0496475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Požeško-slavonska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78.034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64.084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-13.950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82,1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336636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Brodsko-posavska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158.575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130.267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-28.308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82,1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0622083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Osječko-baranjska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305.032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258.026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-47.006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84,6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2161142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Vukovarsko-srijemska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179.521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143.113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-36.408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79,7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51876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Istočna Hrvatska</a:t>
                      </a:r>
                      <a:endParaRPr lang="hr-HR" sz="1800" b="1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805.998</a:t>
                      </a:r>
                      <a:endParaRPr lang="hr-HR" sz="1800" b="1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665.858</a:t>
                      </a:r>
                      <a:endParaRPr lang="hr-HR" sz="1800" b="1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-140.140</a:t>
                      </a:r>
                      <a:endParaRPr lang="hr-HR" sz="1800" b="1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82,6</a:t>
                      </a:r>
                      <a:endParaRPr lang="hr-HR" sz="1800" b="1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2378683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1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Republika Hrvatska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1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4.284.889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1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3.871.833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1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-413.056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90,4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3654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31037"/>
      </p:ext>
    </p:extLst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C3C411-0E50-C84E-A27A-22E40CC82348}"/>
              </a:ext>
            </a:extLst>
          </p:cNvPr>
          <p:cNvSpPr txBox="1"/>
          <p:nvPr/>
        </p:nvSpPr>
        <p:spPr>
          <a:xfrm>
            <a:off x="657457" y="345534"/>
            <a:ext cx="780437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1600" b="1" i="0" u="none" strike="noStrike" cap="none" spc="0" normalizeH="0" baseline="0" dirty="0">
                <a:ln>
                  <a:noFill/>
                </a:ln>
                <a:solidFill>
                  <a:srgbClr val="003298"/>
                </a:solidFill>
                <a:effectLst/>
                <a:uFillTx/>
                <a:latin typeface="Book Antiqua" panose="02040602050305030304" pitchFamily="18" charset="0"/>
                <a:sym typeface="Calibri"/>
              </a:rPr>
              <a:t>Stopa ukupne </a:t>
            </a:r>
            <a:r>
              <a:rPr kumimoji="0" lang="hr-HR" sz="1600" b="1" i="0" u="none" strike="noStrike" cap="none" spc="0" normalizeH="0" baseline="0" dirty="0">
                <a:ln>
                  <a:noFill/>
                </a:ln>
                <a:solidFill>
                  <a:srgbClr val="003298"/>
                </a:solidFill>
                <a:effectLst/>
                <a:uFillTx/>
                <a:latin typeface="Book Antiqua" panose="02040602050305030304" pitchFamily="18" charset="0"/>
                <a:sym typeface="Calibri"/>
              </a:rPr>
              <a:t>promjene</a:t>
            </a:r>
            <a:r>
              <a:rPr kumimoji="0" lang="sr-Latn-RS" sz="1600" b="1" i="0" u="none" strike="noStrike" cap="none" spc="0" normalizeH="0" baseline="0" dirty="0">
                <a:ln>
                  <a:noFill/>
                </a:ln>
                <a:solidFill>
                  <a:srgbClr val="003298"/>
                </a:solidFill>
                <a:effectLst/>
                <a:uFillTx/>
                <a:latin typeface="Book Antiqua" panose="02040602050305030304" pitchFamily="18" charset="0"/>
                <a:sym typeface="Calibri"/>
              </a:rPr>
              <a:t> broja stanovnika Istočne Hrvatske u razdoblju 2011.-2021.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7B4715-18A8-A853-E448-9D60A5C84D88}"/>
              </a:ext>
            </a:extLst>
          </p:cNvPr>
          <p:cNvSpPr txBox="1"/>
          <p:nvPr/>
        </p:nvSpPr>
        <p:spPr>
          <a:xfrm>
            <a:off x="2115773" y="4437"/>
            <a:ext cx="702672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r"/>
            <a:r>
              <a:rPr lang="hr-HR" sz="1200" dirty="0">
                <a:solidFill>
                  <a:srgbClr val="004991"/>
                </a:solidFill>
                <a:latin typeface="Book Antiqua"/>
              </a:rPr>
              <a:t>Aktualna demografska slika regije Istočna Hrvatska</a:t>
            </a:r>
            <a:endParaRPr lang="hr-HR" sz="1200" dirty="0">
              <a:solidFill>
                <a:srgbClr val="004991"/>
              </a:solidFill>
              <a:latin typeface="Book Antiqua"/>
              <a:sym typeface="Book Antiqua"/>
            </a:endParaRPr>
          </a:p>
        </p:txBody>
      </p:sp>
      <p:sp>
        <p:nvSpPr>
          <p:cNvPr id="3" name="Shape 649">
            <a:extLst>
              <a:ext uri="{FF2B5EF4-FFF2-40B4-BE49-F238E27FC236}">
                <a16:creationId xmlns:a16="http://schemas.microsoft.com/office/drawing/2014/main" id="{87154B37-7002-F782-F76A-A8A7832F4421}"/>
              </a:ext>
            </a:extLst>
          </p:cNvPr>
          <p:cNvSpPr/>
          <p:nvPr/>
        </p:nvSpPr>
        <p:spPr>
          <a:xfrm>
            <a:off x="3960000" y="6634800"/>
            <a:ext cx="5040000" cy="2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 fontScale="92500"/>
          </a:bodyPr>
          <a:lstStyle/>
          <a:p>
            <a:pPr lvl="1" indent="596645" algn="r" defTabSz="795527">
              <a:spcBef>
                <a:spcPts val="300"/>
              </a:spcBef>
            </a:pPr>
            <a:r>
              <a:rPr lang="hr-HR" sz="1200" i="1" dirty="0">
                <a:solidFill>
                  <a:srgbClr val="0036A2"/>
                </a:solidFill>
                <a:latin typeface="Book Antiqua"/>
                <a:ea typeface="Book Antiqua"/>
                <a:cs typeface="Book Antiqua"/>
                <a:sym typeface="Book Antiqua"/>
              </a:rPr>
              <a:t>DEMOGRAFIJA U FOKUSU: Istraživanje lokalnih i regionalnih perspektiva</a:t>
            </a:r>
            <a:endParaRPr sz="1200" i="1" dirty="0">
              <a:solidFill>
                <a:srgbClr val="0036A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7" name="Picture 6" descr="A map of a country&#10;&#10;Description automatically generated">
            <a:extLst>
              <a:ext uri="{FF2B5EF4-FFF2-40B4-BE49-F238E27FC236}">
                <a16:creationId xmlns:a16="http://schemas.microsoft.com/office/drawing/2014/main" id="{D7E0A6D6-163C-F18B-34F5-AE95F0B3B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682814"/>
            <a:ext cx="7772400" cy="54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28058"/>
      </p:ext>
    </p:extLst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49"/>
          <p:cNvSpPr/>
          <p:nvPr/>
        </p:nvSpPr>
        <p:spPr>
          <a:xfrm>
            <a:off x="3960000" y="6634800"/>
            <a:ext cx="5040000" cy="2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rmAutofit fontScale="92500"/>
          </a:bodyPr>
          <a:lstStyle/>
          <a:p>
            <a:pPr lvl="1" indent="596645" algn="r" defTabSz="795527">
              <a:spcBef>
                <a:spcPts val="300"/>
              </a:spcBef>
            </a:pPr>
            <a:r>
              <a:rPr lang="hr-HR" sz="1200" i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DEMOGRAFIJA U FOKUSU: Istraživanje lokalnih i regionalnih perspektiva</a:t>
            </a:r>
            <a:endParaRPr sz="1200" i="1" dirty="0">
              <a:solidFill>
                <a:schemeClr val="bg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7122" y="216000"/>
            <a:ext cx="702672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r"/>
            <a:r>
              <a:rPr lang="hr-HR" sz="1400" dirty="0">
                <a:solidFill>
                  <a:schemeClr val="bg1"/>
                </a:solidFill>
                <a:latin typeface="Book Antiqua"/>
              </a:rPr>
              <a:t>Aktualna demografska slika regije Istočna Hrvatska</a:t>
            </a:r>
            <a:endParaRPr lang="hr-HR" sz="1400" dirty="0">
              <a:solidFill>
                <a:schemeClr val="bg1"/>
              </a:solidFill>
              <a:latin typeface="Book Antiqua"/>
              <a:sym typeface="Book Antiqu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9D0215-CD8D-4F05-8C6F-2B21D65EB6DD}"/>
              </a:ext>
            </a:extLst>
          </p:cNvPr>
          <p:cNvSpPr txBox="1"/>
          <p:nvPr/>
        </p:nvSpPr>
        <p:spPr>
          <a:xfrm>
            <a:off x="550392" y="4320000"/>
            <a:ext cx="804322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2800" b="1" i="1" u="none" strike="noStrike" cap="none" spc="0" normalizeH="0" baseline="0" dirty="0">
                <a:ln>
                  <a:noFill/>
                </a:ln>
                <a:solidFill>
                  <a:srgbClr val="004991"/>
                </a:solidFill>
                <a:effectLst/>
                <a:uFillTx/>
                <a:latin typeface="Book Antiqua" charset="0"/>
                <a:ea typeface="Book Antiqua" charset="0"/>
                <a:cs typeface="Book Antiqua" charset="0"/>
                <a:sym typeface="Calibri"/>
              </a:rPr>
              <a:t>PRIRODNA PROMJENA BROJA STANOVNIKA</a:t>
            </a:r>
          </a:p>
        </p:txBody>
      </p:sp>
    </p:spTree>
    <p:extLst>
      <p:ext uri="{BB962C8B-B14F-4D97-AF65-F5344CB8AC3E}">
        <p14:creationId xmlns:p14="http://schemas.microsoft.com/office/powerpoint/2010/main" val="197857011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C3C411-0E50-C84E-A27A-22E40CC82348}"/>
              </a:ext>
            </a:extLst>
          </p:cNvPr>
          <p:cNvSpPr txBox="1"/>
          <p:nvPr/>
        </p:nvSpPr>
        <p:spPr>
          <a:xfrm>
            <a:off x="431998" y="499913"/>
            <a:ext cx="827473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spc="0" normalizeH="0" baseline="0" dirty="0">
                <a:ln>
                  <a:noFill/>
                </a:ln>
                <a:solidFill>
                  <a:srgbClr val="003298"/>
                </a:solidFill>
                <a:effectLst/>
                <a:uFillTx/>
                <a:latin typeface="Book Antiqua" panose="02040602050305030304" pitchFamily="18" charset="0"/>
                <a:sym typeface="Calibri"/>
              </a:rPr>
              <a:t>Prirodna promjena broja stanovnika Istočne Hrvatske u razdoblju </a:t>
            </a:r>
            <a:r>
              <a:rPr kumimoji="0" lang="sr-Latn-RS" sz="1600" b="1" i="0" u="none" strike="noStrike" cap="none" spc="0" normalizeH="0" baseline="0" dirty="0">
                <a:ln>
                  <a:noFill/>
                </a:ln>
                <a:solidFill>
                  <a:srgbClr val="003298"/>
                </a:solidFill>
                <a:effectLst/>
                <a:uFillTx/>
                <a:latin typeface="Book Antiqua" panose="02040602050305030304" pitchFamily="18" charset="0"/>
                <a:sym typeface="Calibri"/>
              </a:rPr>
              <a:t>2011.-2021.</a:t>
            </a:r>
            <a:endParaRPr kumimoji="0" lang="sr-Latn-RS" sz="1600" b="1" i="1" u="none" strike="noStrike" cap="none" spc="0" normalizeH="0" baseline="0" dirty="0">
              <a:ln>
                <a:noFill/>
              </a:ln>
              <a:solidFill>
                <a:srgbClr val="003298"/>
              </a:solidFill>
              <a:effectLst/>
              <a:uFillTx/>
              <a:latin typeface="Book Antiqua" panose="02040602050305030304" pitchFamily="18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D3FB9-FD81-9944-B431-6C07C37B50D9}"/>
              </a:ext>
            </a:extLst>
          </p:cNvPr>
          <p:cNvSpPr txBox="1"/>
          <p:nvPr/>
        </p:nvSpPr>
        <p:spPr>
          <a:xfrm>
            <a:off x="1987574" y="3028502"/>
            <a:ext cx="2581795" cy="1261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sr-Latn-RS" sz="24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311 014   rođenih</a:t>
            </a:r>
          </a:p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2400" dirty="0">
                <a:solidFill>
                  <a:schemeClr val="bg1"/>
                </a:solidFill>
              </a:rPr>
              <a:t> 415 884      umrlih</a:t>
            </a:r>
          </a:p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-104 870 gubitak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ECEBE7-003A-24C4-1F6E-0F0EFD7FC169}"/>
              </a:ext>
            </a:extLst>
          </p:cNvPr>
          <p:cNvSpPr txBox="1"/>
          <p:nvPr/>
        </p:nvSpPr>
        <p:spPr>
          <a:xfrm>
            <a:off x="2115773" y="4437"/>
            <a:ext cx="702672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r"/>
            <a:r>
              <a:rPr lang="hr-HR" sz="1200" dirty="0">
                <a:solidFill>
                  <a:srgbClr val="004991"/>
                </a:solidFill>
                <a:latin typeface="Book Antiqua"/>
              </a:rPr>
              <a:t>Aktualna demografska slika regije Istočna Hrvatska</a:t>
            </a:r>
            <a:endParaRPr lang="hr-HR" sz="1200" dirty="0">
              <a:solidFill>
                <a:srgbClr val="004991"/>
              </a:solidFill>
              <a:latin typeface="Book Antiqua"/>
              <a:sym typeface="Book Antiqua"/>
            </a:endParaRPr>
          </a:p>
        </p:txBody>
      </p:sp>
      <p:sp>
        <p:nvSpPr>
          <p:cNvPr id="6" name="Shape 649">
            <a:extLst>
              <a:ext uri="{FF2B5EF4-FFF2-40B4-BE49-F238E27FC236}">
                <a16:creationId xmlns:a16="http://schemas.microsoft.com/office/drawing/2014/main" id="{EAA6EA40-7548-E4D5-4C6E-7D1427DC3DA2}"/>
              </a:ext>
            </a:extLst>
          </p:cNvPr>
          <p:cNvSpPr/>
          <p:nvPr/>
        </p:nvSpPr>
        <p:spPr>
          <a:xfrm>
            <a:off x="3960000" y="6634800"/>
            <a:ext cx="5040000" cy="2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rmAutofit fontScale="92500"/>
          </a:bodyPr>
          <a:lstStyle/>
          <a:p>
            <a:pPr lvl="1" indent="596645" algn="r" defTabSz="795527">
              <a:spcBef>
                <a:spcPts val="300"/>
              </a:spcBef>
            </a:pPr>
            <a:r>
              <a:rPr lang="hr-HR" sz="1200" i="1" dirty="0">
                <a:solidFill>
                  <a:srgbClr val="0036A2"/>
                </a:solidFill>
                <a:latin typeface="Book Antiqua"/>
                <a:ea typeface="Book Antiqua"/>
                <a:cs typeface="Book Antiqua"/>
                <a:sym typeface="Book Antiqua"/>
              </a:rPr>
              <a:t>DEMOGRAFIJA U FOKUSU: Istraživanje lokalnih i regionalnih perspektiva</a:t>
            </a:r>
            <a:endParaRPr sz="1200" i="1" dirty="0">
              <a:solidFill>
                <a:srgbClr val="0036A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D3BABFD-6FCF-AFC0-9F2A-135B4DB87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05024"/>
              </p:ext>
            </p:extLst>
          </p:nvPr>
        </p:nvGraphicFramePr>
        <p:xfrm>
          <a:off x="563470" y="1056944"/>
          <a:ext cx="8011793" cy="48439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38146">
                  <a:extLst>
                    <a:ext uri="{9D8B030D-6E8A-4147-A177-3AD203B41FA5}">
                      <a16:colId xmlns:a16="http://schemas.microsoft.com/office/drawing/2014/main" val="3805271370"/>
                    </a:ext>
                  </a:extLst>
                </a:gridCol>
                <a:gridCol w="1268964">
                  <a:extLst>
                    <a:ext uri="{9D8B030D-6E8A-4147-A177-3AD203B41FA5}">
                      <a16:colId xmlns:a16="http://schemas.microsoft.com/office/drawing/2014/main" val="3315960854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3800786889"/>
                    </a:ext>
                  </a:extLst>
                </a:gridCol>
                <a:gridCol w="1231641">
                  <a:extLst>
                    <a:ext uri="{9D8B030D-6E8A-4147-A177-3AD203B41FA5}">
                      <a16:colId xmlns:a16="http://schemas.microsoft.com/office/drawing/2014/main" val="195872938"/>
                    </a:ext>
                  </a:extLst>
                </a:gridCol>
                <a:gridCol w="1166757">
                  <a:extLst>
                    <a:ext uri="{9D8B030D-6E8A-4147-A177-3AD203B41FA5}">
                      <a16:colId xmlns:a16="http://schemas.microsoft.com/office/drawing/2014/main" val="771097574"/>
                    </a:ext>
                  </a:extLst>
                </a:gridCol>
              </a:tblGrid>
              <a:tr h="140046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Županija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Rođeni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Umrli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Prirodna promjena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>
                          <a:solidFill>
                            <a:srgbClr val="003698"/>
                          </a:solidFill>
                          <a:latin typeface="Book Antiqua" panose="02040602050305030304" pitchFamily="18" charset="0"/>
                        </a:rPr>
                        <a:t>Prosječna godišnja stopa promjene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7079030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Virovitičko-podravska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7.316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12.014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-4.698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-6,1</a:t>
                      </a:r>
                      <a:r>
                        <a:rPr lang="en-HR" sz="1800" b="0" i="0" u="none" strike="noStrike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  <a:sym typeface="Calibri"/>
                        </a:rPr>
                        <a:t>‰</a:t>
                      </a:r>
                      <a:endParaRPr lang="hr-HR" sz="1800" b="0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0496475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Požeško-slavonska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6.648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10.722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-4.074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-5,7</a:t>
                      </a:r>
                      <a:r>
                        <a:rPr lang="en-HR" sz="1800" b="0" i="0" u="none" strike="noStrike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  <a:sym typeface="Calibri"/>
                        </a:rPr>
                        <a:t>‰</a:t>
                      </a:r>
                      <a:endParaRPr lang="hr-HR" sz="1800" b="0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336636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Brodsko-posavska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13.806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21.051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-7.245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-5,0</a:t>
                      </a:r>
                      <a:r>
                        <a:rPr lang="en-HR" sz="1800" b="0" i="0" u="none" strike="noStrike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  <a:sym typeface="Calibri"/>
                        </a:rPr>
                        <a:t>‰</a:t>
                      </a:r>
                      <a:endParaRPr lang="hr-HR" sz="1800" b="0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0622083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Osječko-baranjska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26.049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41.527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-15.478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-5,5</a:t>
                      </a:r>
                      <a:r>
                        <a:rPr lang="en-HR" sz="1800" b="0" i="0" u="none" strike="noStrike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  <a:sym typeface="Calibri"/>
                        </a:rPr>
                        <a:t>‰</a:t>
                      </a:r>
                      <a:endParaRPr lang="hr-HR" sz="1800" b="0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2161142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Vukovarsko-srijemska</a:t>
                      </a:r>
                      <a:endParaRPr lang="hr-HR" sz="1800" b="0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14.967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24.049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-9.082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-5,6</a:t>
                      </a:r>
                      <a:r>
                        <a:rPr lang="en-HR" sz="1800" b="0" i="0" u="none" strike="noStrike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  <a:sym typeface="Calibri"/>
                        </a:rPr>
                        <a:t>‰</a:t>
                      </a:r>
                      <a:endParaRPr lang="hr-HR" sz="1800" b="0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51876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Istočna Hrvatska</a:t>
                      </a:r>
                      <a:endParaRPr lang="hr-HR" sz="1800" b="1" i="0" u="none" strike="noStrike" noProof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68.786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109.363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-40.578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i="0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-5,5</a:t>
                      </a:r>
                      <a:r>
                        <a:rPr lang="en-HR" sz="1800" b="1" i="0" u="none" strike="noStrike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  <a:sym typeface="Calibri"/>
                        </a:rPr>
                        <a:t>‰</a:t>
                      </a:r>
                      <a:endParaRPr lang="hr-HR" sz="1800" b="1" i="0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2378683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1" u="none" strike="noStrike" noProof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Republika Hrvatska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393.600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549.503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-155.902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i="1" u="none" strike="noStrike" noProof="0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</a:rPr>
                        <a:t>-3,8</a:t>
                      </a:r>
                      <a:r>
                        <a:rPr lang="en-HR" sz="1800" b="1" i="1" u="none" strike="noStrike" dirty="0">
                          <a:solidFill>
                            <a:srgbClr val="003698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  <a:sym typeface="Calibri"/>
                        </a:rPr>
                        <a:t>‰</a:t>
                      </a:r>
                      <a:endParaRPr lang="hr-HR" sz="1800" b="1" i="1" u="none" strike="noStrike" noProof="0" dirty="0">
                        <a:solidFill>
                          <a:srgbClr val="003698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3654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797187"/>
      </p:ext>
    </p:extLst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C3C411-0E50-C84E-A27A-22E40CC82348}"/>
              </a:ext>
            </a:extLst>
          </p:cNvPr>
          <p:cNvSpPr txBox="1"/>
          <p:nvPr/>
        </p:nvSpPr>
        <p:spPr>
          <a:xfrm>
            <a:off x="610970" y="345534"/>
            <a:ext cx="789735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1600" b="1" i="0" u="none" strike="noStrike" cap="none" spc="0" normalizeH="0" baseline="0" dirty="0">
                <a:ln>
                  <a:noFill/>
                </a:ln>
                <a:solidFill>
                  <a:srgbClr val="003298"/>
                </a:solidFill>
                <a:effectLst/>
                <a:uFillTx/>
                <a:latin typeface="Book Antiqua" panose="02040602050305030304" pitchFamily="18" charset="0"/>
                <a:sym typeface="Calibri"/>
              </a:rPr>
              <a:t>Stopa prirodne </a:t>
            </a:r>
            <a:r>
              <a:rPr kumimoji="0" lang="hr-HR" sz="1600" b="1" i="0" u="none" strike="noStrike" cap="none" spc="0" normalizeH="0" baseline="0" dirty="0">
                <a:ln>
                  <a:noFill/>
                </a:ln>
                <a:solidFill>
                  <a:srgbClr val="003298"/>
                </a:solidFill>
                <a:effectLst/>
                <a:uFillTx/>
                <a:latin typeface="Book Antiqua" panose="02040602050305030304" pitchFamily="18" charset="0"/>
                <a:sym typeface="Calibri"/>
              </a:rPr>
              <a:t>promjene</a:t>
            </a:r>
            <a:r>
              <a:rPr kumimoji="0" lang="sr-Latn-RS" sz="1600" b="1" i="0" u="none" strike="noStrike" cap="none" spc="0" normalizeH="0" baseline="0" dirty="0">
                <a:ln>
                  <a:noFill/>
                </a:ln>
                <a:solidFill>
                  <a:srgbClr val="003298"/>
                </a:solidFill>
                <a:effectLst/>
                <a:uFillTx/>
                <a:latin typeface="Book Antiqua" panose="02040602050305030304" pitchFamily="18" charset="0"/>
                <a:sym typeface="Calibri"/>
              </a:rPr>
              <a:t> broja stanovnika Istočne Hrvatske u razdoblju 2011.-2021.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7B4715-18A8-A853-E448-9D60A5C84D88}"/>
              </a:ext>
            </a:extLst>
          </p:cNvPr>
          <p:cNvSpPr txBox="1"/>
          <p:nvPr/>
        </p:nvSpPr>
        <p:spPr>
          <a:xfrm>
            <a:off x="2115773" y="4437"/>
            <a:ext cx="702672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r"/>
            <a:r>
              <a:rPr lang="hr-HR" sz="1200" dirty="0">
                <a:solidFill>
                  <a:srgbClr val="004991"/>
                </a:solidFill>
                <a:latin typeface="Book Antiqua"/>
              </a:rPr>
              <a:t>Aktualna demografska slika regije Istočna Hrvatska</a:t>
            </a:r>
            <a:endParaRPr lang="hr-HR" sz="1200" dirty="0">
              <a:solidFill>
                <a:srgbClr val="004991"/>
              </a:solidFill>
              <a:latin typeface="Book Antiqua"/>
              <a:sym typeface="Book Antiqua"/>
            </a:endParaRPr>
          </a:p>
        </p:txBody>
      </p:sp>
      <p:sp>
        <p:nvSpPr>
          <p:cNvPr id="3" name="Shape 649">
            <a:extLst>
              <a:ext uri="{FF2B5EF4-FFF2-40B4-BE49-F238E27FC236}">
                <a16:creationId xmlns:a16="http://schemas.microsoft.com/office/drawing/2014/main" id="{87154B37-7002-F782-F76A-A8A7832F4421}"/>
              </a:ext>
            </a:extLst>
          </p:cNvPr>
          <p:cNvSpPr/>
          <p:nvPr/>
        </p:nvSpPr>
        <p:spPr>
          <a:xfrm>
            <a:off x="3960000" y="6634800"/>
            <a:ext cx="5040000" cy="2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rmAutofit fontScale="92500"/>
          </a:bodyPr>
          <a:lstStyle/>
          <a:p>
            <a:pPr lvl="1" indent="596645" algn="r" defTabSz="795527">
              <a:spcBef>
                <a:spcPts val="300"/>
              </a:spcBef>
            </a:pPr>
            <a:r>
              <a:rPr lang="hr-HR" sz="1200" i="1" dirty="0">
                <a:solidFill>
                  <a:srgbClr val="0036A2"/>
                </a:solidFill>
                <a:latin typeface="Book Antiqua"/>
                <a:ea typeface="Book Antiqua"/>
                <a:cs typeface="Book Antiqua"/>
                <a:sym typeface="Book Antiqua"/>
              </a:rPr>
              <a:t>DEMOGRAFIJA U FOKUSU: Istraživanje lokalnih i regionalnih perspektiva</a:t>
            </a:r>
            <a:endParaRPr sz="1200" i="1" dirty="0">
              <a:solidFill>
                <a:srgbClr val="0036A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6" name="Picture 5" descr="A map of a country&#10;&#10;Description automatically generated">
            <a:extLst>
              <a:ext uri="{FF2B5EF4-FFF2-40B4-BE49-F238E27FC236}">
                <a16:creationId xmlns:a16="http://schemas.microsoft.com/office/drawing/2014/main" id="{12F13FD2-9FEC-441C-1622-109B8964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684000"/>
            <a:ext cx="7772400" cy="549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33245"/>
      </p:ext>
    </p:extLst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49"/>
          <p:cNvSpPr/>
          <p:nvPr/>
        </p:nvSpPr>
        <p:spPr>
          <a:xfrm>
            <a:off x="3960000" y="6634800"/>
            <a:ext cx="5040000" cy="2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 fontScale="92500"/>
          </a:bodyPr>
          <a:lstStyle/>
          <a:p>
            <a:pPr lvl="1" indent="596645" algn="r" defTabSz="795527">
              <a:spcBef>
                <a:spcPts val="300"/>
              </a:spcBef>
            </a:pPr>
            <a:r>
              <a:rPr lang="hr-HR" sz="1200" i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DEMOGRAFIJA U FOKUSU: Istraživanje lokalnih i regionalnih perspektiva</a:t>
            </a:r>
            <a:endParaRPr sz="1200" i="1" dirty="0">
              <a:solidFill>
                <a:schemeClr val="bg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7122" y="216000"/>
            <a:ext cx="702672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r"/>
            <a:r>
              <a:rPr lang="hr-HR" sz="1400" dirty="0">
                <a:solidFill>
                  <a:schemeClr val="bg1"/>
                </a:solidFill>
                <a:latin typeface="Book Antiqua"/>
              </a:rPr>
              <a:t>Aktualna demografska slika regije Istočna Hrvatska</a:t>
            </a:r>
            <a:endParaRPr lang="hr-HR" sz="1400" dirty="0">
              <a:solidFill>
                <a:schemeClr val="bg1"/>
              </a:solidFill>
              <a:latin typeface="Book Antiqua"/>
              <a:sym typeface="Book Antiqu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9D0215-CD8D-4F05-8C6F-2B21D65EB6DD}"/>
              </a:ext>
            </a:extLst>
          </p:cNvPr>
          <p:cNvSpPr txBox="1"/>
          <p:nvPr/>
        </p:nvSpPr>
        <p:spPr>
          <a:xfrm>
            <a:off x="2651931" y="4320000"/>
            <a:ext cx="384015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2800" b="1" i="1" u="none" strike="noStrike" cap="none" spc="0" normalizeH="0" baseline="0" dirty="0">
                <a:ln>
                  <a:noFill/>
                </a:ln>
                <a:solidFill>
                  <a:srgbClr val="004991"/>
                </a:solidFill>
                <a:effectLst/>
                <a:uFillTx/>
                <a:latin typeface="Book Antiqua" charset="0"/>
                <a:ea typeface="Book Antiqua" charset="0"/>
                <a:cs typeface="Book Antiqua" charset="0"/>
                <a:sym typeface="Calibri"/>
              </a:rPr>
              <a:t>MIGRACIJSKI SALDO</a:t>
            </a:r>
          </a:p>
        </p:txBody>
      </p:sp>
    </p:spTree>
    <p:extLst>
      <p:ext uri="{BB962C8B-B14F-4D97-AF65-F5344CB8AC3E}">
        <p14:creationId xmlns:p14="http://schemas.microsoft.com/office/powerpoint/2010/main" val="385951706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A7ECFAD1838DE4DA9F5BEDCFD03AABE" ma:contentTypeVersion="11" ma:contentTypeDescription="Stvaranje novog dokumenta." ma:contentTypeScope="" ma:versionID="78f8f97cd0c8c79cf1e04c629dc51c22">
  <xsd:schema xmlns:xsd="http://www.w3.org/2001/XMLSchema" xmlns:xs="http://www.w3.org/2001/XMLSchema" xmlns:p="http://schemas.microsoft.com/office/2006/metadata/properties" xmlns:ns2="fa19b06c-7b09-445c-aadc-e331e12858ee" xmlns:ns3="40fcefb2-f66a-48ab-b8c8-2d5ea2e83c61" targetNamespace="http://schemas.microsoft.com/office/2006/metadata/properties" ma:root="true" ma:fieldsID="3abf40b6643f3cfe328491ce2fae6033" ns2:_="" ns3:_="">
    <xsd:import namespace="fa19b06c-7b09-445c-aadc-e331e12858ee"/>
    <xsd:import namespace="40fcefb2-f66a-48ab-b8c8-2d5ea2e83c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19b06c-7b09-445c-aadc-e331e12858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Oznake slika" ma:readOnly="false" ma:fieldId="{5cf76f15-5ced-4ddc-b409-7134ff3c332f}" ma:taxonomyMulti="true" ma:sspId="ec24c633-84e9-4b04-bdf8-f25809a539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cefb2-f66a-48ab-b8c8-2d5ea2e83c6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1dabc76-e522-4113-9d73-3be9a7f4004b}" ma:internalName="TaxCatchAll" ma:showField="CatchAllData" ma:web="40fcefb2-f66a-48ab-b8c8-2d5ea2e83c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19b06c-7b09-445c-aadc-e331e12858ee">
      <Terms xmlns="http://schemas.microsoft.com/office/infopath/2007/PartnerControls"/>
    </lcf76f155ced4ddcb4097134ff3c332f>
    <TaxCatchAll xmlns="40fcefb2-f66a-48ab-b8c8-2d5ea2e83c61" xsi:nil="true"/>
  </documentManagement>
</p:properties>
</file>

<file path=customXml/itemProps1.xml><?xml version="1.0" encoding="utf-8"?>
<ds:datastoreItem xmlns:ds="http://schemas.openxmlformats.org/officeDocument/2006/customXml" ds:itemID="{5D334C17-9E8B-4A4E-A8B6-E8BF3B4E0CD4}"/>
</file>

<file path=customXml/itemProps2.xml><?xml version="1.0" encoding="utf-8"?>
<ds:datastoreItem xmlns:ds="http://schemas.openxmlformats.org/officeDocument/2006/customXml" ds:itemID="{C782691A-8D8F-4E92-B413-D4CE6C3A73B0}"/>
</file>

<file path=customXml/itemProps3.xml><?xml version="1.0" encoding="utf-8"?>
<ds:datastoreItem xmlns:ds="http://schemas.openxmlformats.org/officeDocument/2006/customXml" ds:itemID="{5DC820DA-B1E3-4B0F-A26A-F244FEE15CCC}"/>
</file>

<file path=docProps/app.xml><?xml version="1.0" encoding="utf-8"?>
<Properties xmlns="http://schemas.openxmlformats.org/officeDocument/2006/extended-properties" xmlns:vt="http://schemas.openxmlformats.org/officeDocument/2006/docPropsVTypes">
  <TotalTime>13608</TotalTime>
  <Words>980</Words>
  <Application>Microsoft Macintosh PowerPoint</Application>
  <PresentationFormat>On-screen Show (4:3)</PresentationFormat>
  <Paragraphs>332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Book Antiqua</vt:lpstr>
      <vt:lpstr>Calibri</vt:lpstr>
      <vt:lpstr>Helvetica Neue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Roko Mišetić</cp:lastModifiedBy>
  <cp:revision>255</cp:revision>
  <dcterms:modified xsi:type="dcterms:W3CDTF">2023-07-08T21:41:16Z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0x0101001A7ECFAD1838DE4DA9F5BEDCFD03AABE</vt:lpwstr>
  </property>
</Properties>
</file>